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slideLayouts/slideLayout1.xml" ContentType="application/vnd.openxmlformats-officedocument.presentationml.slideLayout+xml"/>
  <Override PartName="/ppt/slideLayouts/_rels/slideLayout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it-IT" sz="4400" strike="noStrike" u="none">
                <a:solidFill>
                  <a:srgbClr val="000000"/>
                </a:solidFill>
                <a:effectLst/>
                <a:uFillTx/>
                <a:latin typeface="Arial"/>
              </a:rPr>
              <a:t>Fai clic per spostare la diapositiva</a:t>
            </a:r>
            <a:endParaRPr b="0" lang="it-IT" sz="4400" strike="noStrike" u="none">
              <a:solidFill>
                <a:srgbClr val="000000"/>
              </a:solidFill>
              <a:effectLst/>
              <a:uFillTx/>
              <a:latin typeface="Arial"/>
            </a:endParaRPr>
          </a:p>
        </p:txBody>
      </p:sp>
      <p:sp>
        <p:nvSpPr>
          <p:cNvPr id="8"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it-IT" sz="2000" strike="noStrike" u="none">
                <a:solidFill>
                  <a:srgbClr val="000000"/>
                </a:solidFill>
                <a:effectLst/>
                <a:uFillTx/>
                <a:latin typeface="Arial"/>
              </a:rPr>
              <a:t>Fai clic per modificare il formato delle note</a:t>
            </a:r>
            <a:endParaRPr b="0" lang="it-IT" sz="2000" strike="noStrike" u="none">
              <a:solidFill>
                <a:srgbClr val="000000"/>
              </a:solidFill>
              <a:effectLst/>
              <a:uFillTx/>
              <a:latin typeface="Arial"/>
            </a:endParaRPr>
          </a:p>
        </p:txBody>
      </p:sp>
      <p:sp>
        <p:nvSpPr>
          <p:cNvPr id="9"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it-IT" sz="1400" strike="noStrike" u="none">
                <a:solidFill>
                  <a:srgbClr val="000000"/>
                </a:solidFill>
                <a:effectLst/>
                <a:uFillTx/>
                <a:latin typeface="Times New Roman"/>
              </a:rPr>
              <a:t> </a:t>
            </a:r>
            <a:endParaRPr b="0" lang="it-IT" sz="1400" strike="noStrike" u="none">
              <a:solidFill>
                <a:srgbClr val="000000"/>
              </a:solidFill>
              <a:effectLst/>
              <a:uFillTx/>
              <a:latin typeface="Times New Roman"/>
            </a:endParaRPr>
          </a:p>
        </p:txBody>
      </p:sp>
      <p:sp>
        <p:nvSpPr>
          <p:cNvPr id="10" name="PlaceHolder 4"/>
          <p:cNvSpPr>
            <a:spLocks noGrp="1"/>
          </p:cNvSpPr>
          <p:nvPr>
            <p:ph type="dt" idx="4"/>
          </p:nvPr>
        </p:nvSpPr>
        <p:spPr>
          <a:xfrm>
            <a:off x="4278960" y="0"/>
            <a:ext cx="3280680" cy="534240"/>
          </a:xfrm>
          <a:prstGeom prst="rect">
            <a:avLst/>
          </a:prstGeom>
          <a:noFill/>
          <a:ln w="0">
            <a:noFill/>
          </a:ln>
        </p:spPr>
        <p:txBody>
          <a:bodyPr lIns="0" rIns="0" tIns="0" bIns="0" anchor="t">
            <a:noAutofit/>
          </a:bodyPr>
          <a:lstStyle>
            <a:lvl1pPr indent="0" algn="r">
              <a:buNone/>
              <a:defRPr b="0" lang="it-IT" sz="1400" strike="noStrike" u="none">
                <a:solidFill>
                  <a:srgbClr val="000000"/>
                </a:solidFill>
                <a:effectLst/>
                <a:uFillTx/>
                <a:latin typeface="Times New Roman"/>
              </a:defRPr>
            </a:lvl1pPr>
          </a:lstStyle>
          <a:p>
            <a:pPr indent="0" algn="r">
              <a:buNone/>
            </a:pPr>
            <a:r>
              <a:rPr b="0" lang="it-IT" sz="1400" strike="noStrike" u="none">
                <a:solidFill>
                  <a:srgbClr val="000000"/>
                </a:solidFill>
                <a:effectLst/>
                <a:uFillTx/>
                <a:latin typeface="Times New Roman"/>
              </a:rPr>
              <a:t> </a:t>
            </a:r>
            <a:endParaRPr b="0" lang="it-IT" sz="1400" strike="noStrike" u="none">
              <a:solidFill>
                <a:srgbClr val="000000"/>
              </a:solidFill>
              <a:effectLst/>
              <a:uFillTx/>
              <a:latin typeface="Times New Roman"/>
            </a:endParaRPr>
          </a:p>
        </p:txBody>
      </p:sp>
      <p:sp>
        <p:nvSpPr>
          <p:cNvPr id="11" name="PlaceHolder 5"/>
          <p:cNvSpPr>
            <a:spLocks noGrp="1"/>
          </p:cNvSpPr>
          <p:nvPr>
            <p:ph type="ftr" idx="5"/>
          </p:nvPr>
        </p:nvSpPr>
        <p:spPr>
          <a:xfrm>
            <a:off x="0" y="10157400"/>
            <a:ext cx="3280680" cy="534240"/>
          </a:xfrm>
          <a:prstGeom prst="rect">
            <a:avLst/>
          </a:prstGeom>
          <a:noFill/>
          <a:ln w="0">
            <a:noFill/>
          </a:ln>
        </p:spPr>
        <p:txBody>
          <a:bodyPr lIns="0" rIns="0" tIns="0" bIns="0" anchor="b">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 </a:t>
            </a:r>
            <a:endParaRPr b="0" lang="it-IT" sz="1400" strike="noStrike" u="none">
              <a:solidFill>
                <a:srgbClr val="000000"/>
              </a:solidFill>
              <a:effectLst/>
              <a:uFillTx/>
              <a:latin typeface="Times New Roman"/>
            </a:endParaRPr>
          </a:p>
        </p:txBody>
      </p:sp>
      <p:sp>
        <p:nvSpPr>
          <p:cNvPr id="12" name="PlaceHolder 6"/>
          <p:cNvSpPr>
            <a:spLocks noGrp="1"/>
          </p:cNvSpPr>
          <p:nvPr>
            <p:ph type="sldNum" idx="6"/>
          </p:nvPr>
        </p:nvSpPr>
        <p:spPr>
          <a:xfrm>
            <a:off x="4278960" y="10157400"/>
            <a:ext cx="3280680" cy="534240"/>
          </a:xfrm>
          <a:prstGeom prst="rect">
            <a:avLst/>
          </a:prstGeom>
          <a:noFill/>
          <a:ln w="0">
            <a:noFill/>
          </a:ln>
        </p:spPr>
        <p:txBody>
          <a:bodyPr lIns="0" rIns="0" tIns="0" bIns="0" anchor="b">
            <a:noAutofit/>
          </a:bodyPr>
          <a:lstStyle>
            <a:lvl1pPr indent="0" algn="r">
              <a:buNone/>
              <a:defRPr b="0" lang="it-IT" sz="1400" strike="noStrike" u="none">
                <a:solidFill>
                  <a:srgbClr val="000000"/>
                </a:solidFill>
                <a:effectLst/>
                <a:uFillTx/>
                <a:latin typeface="Times New Roman"/>
              </a:defRPr>
            </a:lvl1pPr>
          </a:lstStyle>
          <a:p>
            <a:pPr indent="0" algn="r">
              <a:buNone/>
            </a:pPr>
            <a:fld id="{B80FD323-3573-4FF2-AECB-24F8A1B770DD}" type="slidenum">
              <a:rPr b="0" lang="it-IT" sz="1400" strike="noStrike" u="none">
                <a:solidFill>
                  <a:srgbClr val="000000"/>
                </a:solidFill>
                <a:effectLst/>
                <a:uFillTx/>
                <a:latin typeface="Times New Roman"/>
              </a:rPr>
              <a:t>1</a:t>
            </a:fld>
            <a:endParaRPr b="0" lang="it-IT"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sldImg"/>
          </p:nvPr>
        </p:nvSpPr>
        <p:spPr>
          <a:xfrm>
            <a:off x="1143000" y="685800"/>
            <a:ext cx="4570560" cy="3427560"/>
          </a:xfrm>
          <a:prstGeom prst="rect">
            <a:avLst/>
          </a:prstGeom>
          <a:ln w="0">
            <a:noFill/>
          </a:ln>
        </p:spPr>
      </p:sp>
      <p:sp>
        <p:nvSpPr>
          <p:cNvPr id="112" name="Rectangle 102"/>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sldImg"/>
          </p:nvPr>
        </p:nvSpPr>
        <p:spPr>
          <a:xfrm>
            <a:off x="1143000" y="685800"/>
            <a:ext cx="4565880" cy="3422880"/>
          </a:xfrm>
          <a:prstGeom prst="rect">
            <a:avLst/>
          </a:prstGeom>
          <a:ln w="0">
            <a:noFill/>
          </a:ln>
        </p:spPr>
      </p:sp>
      <p:sp>
        <p:nvSpPr>
          <p:cNvPr id="130" name="Rectangle 118"/>
          <p:cNvSpPr/>
          <p:nvPr/>
        </p:nvSpPr>
        <p:spPr>
          <a:xfrm>
            <a:off x="685800" y="4343400"/>
            <a:ext cx="5480280" cy="410868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sldImg"/>
          </p:nvPr>
        </p:nvSpPr>
        <p:spPr>
          <a:xfrm>
            <a:off x="1143000" y="685800"/>
            <a:ext cx="4570560" cy="3427560"/>
          </a:xfrm>
          <a:prstGeom prst="rect">
            <a:avLst/>
          </a:prstGeom>
          <a:ln w="0">
            <a:noFill/>
          </a:ln>
        </p:spPr>
      </p:sp>
      <p:sp>
        <p:nvSpPr>
          <p:cNvPr id="132" name="Rectangle 120"/>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sldImg"/>
          </p:nvPr>
        </p:nvSpPr>
        <p:spPr>
          <a:xfrm>
            <a:off x="1143000" y="685800"/>
            <a:ext cx="4570560" cy="3427560"/>
          </a:xfrm>
          <a:prstGeom prst="rect">
            <a:avLst/>
          </a:prstGeom>
          <a:ln w="0">
            <a:noFill/>
          </a:ln>
        </p:spPr>
      </p:sp>
      <p:sp>
        <p:nvSpPr>
          <p:cNvPr id="134" name="Rectangle 122"/>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sldImg"/>
          </p:nvPr>
        </p:nvSpPr>
        <p:spPr>
          <a:xfrm>
            <a:off x="1143000" y="685800"/>
            <a:ext cx="4570560" cy="3427560"/>
          </a:xfrm>
          <a:prstGeom prst="rect">
            <a:avLst/>
          </a:prstGeom>
          <a:ln w="0">
            <a:noFill/>
          </a:ln>
        </p:spPr>
      </p:sp>
      <p:sp>
        <p:nvSpPr>
          <p:cNvPr id="136" name="Rectangle 124"/>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sldImg"/>
          </p:nvPr>
        </p:nvSpPr>
        <p:spPr>
          <a:xfrm>
            <a:off x="1143000" y="685800"/>
            <a:ext cx="4570560" cy="3427560"/>
          </a:xfrm>
          <a:prstGeom prst="rect">
            <a:avLst/>
          </a:prstGeom>
          <a:ln w="0">
            <a:noFill/>
          </a:ln>
        </p:spPr>
      </p:sp>
      <p:sp>
        <p:nvSpPr>
          <p:cNvPr id="138" name="Rectangle 126"/>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sldImg"/>
          </p:nvPr>
        </p:nvSpPr>
        <p:spPr>
          <a:xfrm>
            <a:off x="1143000" y="685800"/>
            <a:ext cx="4570560" cy="3427560"/>
          </a:xfrm>
          <a:prstGeom prst="rect">
            <a:avLst/>
          </a:prstGeom>
          <a:ln w="0">
            <a:noFill/>
          </a:ln>
        </p:spPr>
      </p:sp>
      <p:sp>
        <p:nvSpPr>
          <p:cNvPr id="140" name="Rectangle 128"/>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sldImg"/>
          </p:nvPr>
        </p:nvSpPr>
        <p:spPr>
          <a:xfrm>
            <a:off x="1143000" y="685800"/>
            <a:ext cx="4570560" cy="3427560"/>
          </a:xfrm>
          <a:prstGeom prst="rect">
            <a:avLst/>
          </a:prstGeom>
          <a:ln w="0">
            <a:noFill/>
          </a:ln>
        </p:spPr>
      </p:sp>
      <p:sp>
        <p:nvSpPr>
          <p:cNvPr id="142" name="Rectangle 128"/>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sldImg"/>
          </p:nvPr>
        </p:nvSpPr>
        <p:spPr>
          <a:xfrm>
            <a:off x="1143000" y="685800"/>
            <a:ext cx="4570560" cy="3427560"/>
          </a:xfrm>
          <a:prstGeom prst="rect">
            <a:avLst/>
          </a:prstGeom>
          <a:ln w="0">
            <a:noFill/>
          </a:ln>
        </p:spPr>
      </p:sp>
      <p:sp>
        <p:nvSpPr>
          <p:cNvPr id="144" name="Rectangle 128"/>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sldImg"/>
          </p:nvPr>
        </p:nvSpPr>
        <p:spPr>
          <a:xfrm>
            <a:off x="1143000" y="685800"/>
            <a:ext cx="4570560" cy="3427560"/>
          </a:xfrm>
          <a:prstGeom prst="rect">
            <a:avLst/>
          </a:prstGeom>
          <a:ln w="0">
            <a:noFill/>
          </a:ln>
        </p:spPr>
      </p:sp>
      <p:sp>
        <p:nvSpPr>
          <p:cNvPr id="146" name="Rectangle 128"/>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sldImg"/>
          </p:nvPr>
        </p:nvSpPr>
        <p:spPr>
          <a:xfrm>
            <a:off x="1143000" y="685800"/>
            <a:ext cx="4570560" cy="3427560"/>
          </a:xfrm>
          <a:prstGeom prst="rect">
            <a:avLst/>
          </a:prstGeom>
          <a:ln w="0">
            <a:noFill/>
          </a:ln>
        </p:spPr>
      </p:sp>
      <p:sp>
        <p:nvSpPr>
          <p:cNvPr id="114" name="Rectangle 104"/>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sldImg"/>
          </p:nvPr>
        </p:nvSpPr>
        <p:spPr>
          <a:xfrm>
            <a:off x="1143000" y="685800"/>
            <a:ext cx="4570560" cy="3427560"/>
          </a:xfrm>
          <a:prstGeom prst="rect">
            <a:avLst/>
          </a:prstGeom>
          <a:ln w="0">
            <a:noFill/>
          </a:ln>
        </p:spPr>
      </p:sp>
      <p:sp>
        <p:nvSpPr>
          <p:cNvPr id="116" name="Rectangle 106"/>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sldImg"/>
          </p:nvPr>
        </p:nvSpPr>
        <p:spPr>
          <a:xfrm>
            <a:off x="1143000" y="685800"/>
            <a:ext cx="4570560" cy="3427560"/>
          </a:xfrm>
          <a:prstGeom prst="rect">
            <a:avLst/>
          </a:prstGeom>
          <a:ln w="0">
            <a:noFill/>
          </a:ln>
        </p:spPr>
      </p:sp>
      <p:sp>
        <p:nvSpPr>
          <p:cNvPr id="118" name="Rectangle 108"/>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sldImg"/>
          </p:nvPr>
        </p:nvSpPr>
        <p:spPr>
          <a:xfrm>
            <a:off x="1143000" y="685800"/>
            <a:ext cx="4570560" cy="3427560"/>
          </a:xfrm>
          <a:prstGeom prst="rect">
            <a:avLst/>
          </a:prstGeom>
          <a:ln w="0">
            <a:noFill/>
          </a:ln>
        </p:spPr>
      </p:sp>
      <p:sp>
        <p:nvSpPr>
          <p:cNvPr id="120" name="Rectangle 110"/>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sldImg"/>
          </p:nvPr>
        </p:nvSpPr>
        <p:spPr>
          <a:xfrm>
            <a:off x="1143000" y="685800"/>
            <a:ext cx="4570560" cy="3427560"/>
          </a:xfrm>
          <a:prstGeom prst="rect">
            <a:avLst/>
          </a:prstGeom>
          <a:ln w="0">
            <a:noFill/>
          </a:ln>
        </p:spPr>
      </p:sp>
      <p:sp>
        <p:nvSpPr>
          <p:cNvPr id="122" name="Rectangle 112"/>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1144440" y="685800"/>
            <a:ext cx="4561200" cy="3421080"/>
          </a:xfrm>
          <a:prstGeom prst="rect">
            <a:avLst/>
          </a:prstGeom>
          <a:ln w="0">
            <a:noFill/>
          </a:ln>
        </p:spPr>
      </p:sp>
      <p:sp>
        <p:nvSpPr>
          <p:cNvPr id="124" name="Rectangle 114"/>
          <p:cNvSpPr/>
          <p:nvPr/>
        </p:nvSpPr>
        <p:spPr>
          <a:xfrm>
            <a:off x="685800" y="4343400"/>
            <a:ext cx="5478480" cy="410688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sldImg"/>
          </p:nvPr>
        </p:nvSpPr>
        <p:spPr>
          <a:xfrm>
            <a:off x="1143000" y="685800"/>
            <a:ext cx="4570560" cy="3427560"/>
          </a:xfrm>
          <a:prstGeom prst="rect">
            <a:avLst/>
          </a:prstGeom>
          <a:ln w="0">
            <a:noFill/>
          </a:ln>
        </p:spPr>
      </p:sp>
      <p:sp>
        <p:nvSpPr>
          <p:cNvPr id="126" name="Rectangle 116"/>
          <p:cNvSpPr/>
          <p:nvPr/>
        </p:nvSpPr>
        <p:spPr>
          <a:xfrm>
            <a:off x="685800" y="4343400"/>
            <a:ext cx="5484960" cy="411336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sldImg"/>
          </p:nvPr>
        </p:nvSpPr>
        <p:spPr>
          <a:xfrm>
            <a:off x="1143000" y="685800"/>
            <a:ext cx="4565880" cy="3422880"/>
          </a:xfrm>
          <a:prstGeom prst="rect">
            <a:avLst/>
          </a:prstGeom>
          <a:ln w="0">
            <a:noFill/>
          </a:ln>
        </p:spPr>
      </p:sp>
      <p:sp>
        <p:nvSpPr>
          <p:cNvPr id="128" name="Rectangle 118"/>
          <p:cNvSpPr/>
          <p:nvPr/>
        </p:nvSpPr>
        <p:spPr>
          <a:xfrm>
            <a:off x="685800" y="4343400"/>
            <a:ext cx="5480280" cy="4108680"/>
          </a:xfrm>
          <a:prstGeom prst="rect">
            <a:avLst/>
          </a:prstGeom>
          <a:noFill/>
          <a:ln w="0">
            <a:noFill/>
          </a:ln>
        </p:spPr>
        <p:style>
          <a:lnRef idx="0"/>
          <a:fillRef idx="0"/>
          <a:effectRef idx="0"/>
          <a:fontRef idx="minor"/>
        </p:style>
        <p:txBody>
          <a:bodyPr wrap="none" lIns="90000" rIns="90000" tIns="46800" bIns="46800" anchor="ctr">
            <a:noAutofit/>
          </a:bodyPr>
          <a:p>
            <a:pPr defTabSz="914400">
              <a:lnSpc>
                <a:spcPct val="100000"/>
              </a:lnSpc>
            </a:pPr>
            <a:endParaRPr b="0" lang="it-IT" sz="1800" strike="noStrike" u="none">
              <a:solidFill>
                <a:srgbClr val="000000"/>
              </a:solidFill>
              <a:effectLst/>
              <a:uFillTx/>
              <a:latin typeface="Arial"/>
              <a:ea typeface="+mn-ea"/>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Predefinito">
    <p:spTree>
      <p:nvGrpSpPr>
        <p:cNvPr id="1" name=""/>
        <p:cNvGrpSpPr/>
        <p:nvPr/>
      </p:nvGrpSpPr>
      <p:grpSpPr>
        <a:xfrm>
          <a:off x="0" y="0"/>
          <a:ext cx="0" cy="0"/>
          <a:chOff x="0" y="0"/>
          <a:chExt cx="0" cy="0"/>
        </a:xfrm>
      </p:grpSpPr>
      <p:sp>
        <p:nvSpPr>
          <p:cNvPr id="5" name="PlaceHolder 1"/>
          <p:cNvSpPr>
            <a:spLocks noGrp="1"/>
          </p:cNvSpPr>
          <p:nvPr>
            <p:ph type="title"/>
          </p:nvPr>
        </p:nvSpPr>
        <p:spPr>
          <a:xfrm>
            <a:off x="456840" y="495000"/>
            <a:ext cx="815364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6" name="PlaceHolder 2"/>
          <p:cNvSpPr>
            <a:spLocks noGrp="1"/>
          </p:cNvSpPr>
          <p:nvPr>
            <p:ph/>
          </p:nvPr>
        </p:nvSpPr>
        <p:spPr>
          <a:xfrm>
            <a:off x="456840" y="1599840"/>
            <a:ext cx="8153640" cy="444996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C292230-5CD6-45F6-AAC6-E89406499E3F}" type="slidenum">
              <a:t>&lt;#&gt;</a:t>
            </a:fld>
          </a:p>
        </p:txBody>
      </p:sp>
      <p:sp>
        <p:nvSpPr>
          <p:cNvPr id="6" name="PlaceHolder 5"/>
          <p:cNvSpPr>
            <a:spLocks noGrp="1"/>
          </p:cNvSpPr>
          <p:nvPr>
            <p:ph type="dt" idx="3"/>
          </p:nvPr>
        </p:nvSpPr>
        <p:spPr/>
        <p:txBody>
          <a:bodyPr/>
          <a:p>
            <a:r>
              <a:rPr lang="it-IT"/>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100000" sy="100000" algn="ctr"/>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6840" y="670320"/>
            <a:ext cx="815364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Fai clic per modificare il formato del testo del titolo</a:t>
            </a:r>
            <a:endParaRPr b="0" lang="it-IT" sz="1800" strike="noStrike" u="none">
              <a:solidFill>
                <a:srgbClr val="000000"/>
              </a:solidFill>
              <a:effectLst/>
              <a:uFillTx/>
              <a:latin typeface="Arial"/>
            </a:endParaRPr>
          </a:p>
        </p:txBody>
      </p:sp>
      <p:sp>
        <p:nvSpPr>
          <p:cNvPr id="1" name="PlaceHolder 2"/>
          <p:cNvSpPr>
            <a:spLocks noGrp="1"/>
          </p:cNvSpPr>
          <p:nvPr>
            <p:ph type="body"/>
          </p:nvPr>
        </p:nvSpPr>
        <p:spPr>
          <a:xfrm>
            <a:off x="456840" y="1599840"/>
            <a:ext cx="8153640" cy="4449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Fai clic per modificare il formato del testo della struttura</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Secondo livello struttura</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Terzo livello struttura</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Quarto livello struttura</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Quinto livello struttura</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Sesto livello struttura</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Settimo livello struttura</a:t>
            </a:r>
            <a:endParaRPr b="0" lang="it-IT" sz="1800" strike="noStrike" u="none">
              <a:solidFill>
                <a:srgbClr val="000000"/>
              </a:solidFill>
              <a:effectLst/>
              <a:uFillTx/>
              <a:latin typeface="Arial"/>
            </a:endParaRPr>
          </a:p>
        </p:txBody>
      </p:sp>
      <p:sp>
        <p:nvSpPr>
          <p:cNvPr id="2" name="PlaceHolder 3"/>
          <p:cNvSpPr>
            <a:spLocks noGrp="1"/>
          </p:cNvSpPr>
          <p:nvPr>
            <p:ph type="ftr" idx="1"/>
          </p:nvPr>
        </p:nvSpPr>
        <p:spPr>
          <a:xfrm>
            <a:off x="3124080" y="6245280"/>
            <a:ext cx="2819520" cy="400320"/>
          </a:xfrm>
          <a:prstGeom prst="rect">
            <a:avLst/>
          </a:prstGeom>
          <a:noFill/>
          <a:ln w="0">
            <a:noFill/>
          </a:ln>
        </p:spPr>
        <p:txBody>
          <a:bodyPr lIns="90000" rIns="90000" tIns="46800" bIns="46800" anchor="t">
            <a:noAutofit/>
          </a:bodyPr>
          <a:lstStyle>
            <a:lvl1pPr indent="0" defTabSz="914400">
              <a:lnSpc>
                <a:spcPct val="100000"/>
              </a:lnSpc>
              <a:spcBef>
                <a:spcPts val="139"/>
              </a:spcBef>
              <a:spcAft>
                <a:spcPts val="139"/>
              </a:spcAft>
              <a:buNone/>
              <a:tabLst>
                <a:tab algn="l" pos="0"/>
              </a:tabLst>
              <a:defRPr b="0" lang="en-US" sz="1800" strike="noStrike" u="none">
                <a:solidFill>
                  <a:srgbClr val="000000"/>
                </a:solidFill>
                <a:effectLst/>
                <a:uFillTx/>
                <a:latin typeface="Arial"/>
                <a:ea typeface="DejaVu Sans"/>
              </a:defRPr>
            </a:lvl1pPr>
          </a:lstStyle>
          <a:p>
            <a:pPr indent="0" defTabSz="914400">
              <a:lnSpc>
                <a:spcPct val="100000"/>
              </a:lnSpc>
              <a:spcBef>
                <a:spcPts val="139"/>
              </a:spcBef>
              <a:spcAft>
                <a:spcPts val="139"/>
              </a:spcAft>
              <a:buNone/>
              <a:tabLst>
                <a:tab algn="l" pos="0"/>
              </a:tabLst>
            </a:pPr>
            <a:r>
              <a:rPr b="0" lang="en-US" sz="1800" strike="noStrike" u="none">
                <a:solidFill>
                  <a:srgbClr val="000000"/>
                </a:solidFill>
                <a:effectLst/>
                <a:uFillTx/>
                <a:latin typeface="Arial"/>
                <a:ea typeface="DejaVu Sans"/>
              </a:rPr>
              <a:t>&lt;piè di pagina&gt;</a:t>
            </a:r>
            <a:endParaRPr b="0" lang="it-IT" sz="1800" strike="noStrike" u="none">
              <a:solidFill>
                <a:srgbClr val="000000"/>
              </a:solidFill>
              <a:effectLst/>
              <a:uFillTx/>
              <a:latin typeface="Times New Roman"/>
            </a:endParaRPr>
          </a:p>
        </p:txBody>
      </p:sp>
      <p:sp>
        <p:nvSpPr>
          <p:cNvPr id="3" name="PlaceHolder 4"/>
          <p:cNvSpPr>
            <a:spLocks noGrp="1"/>
          </p:cNvSpPr>
          <p:nvPr>
            <p:ph type="sldNum" idx="2"/>
          </p:nvPr>
        </p:nvSpPr>
        <p:spPr>
          <a:xfrm>
            <a:off x="6553080" y="6245280"/>
            <a:ext cx="2057760" cy="400320"/>
          </a:xfrm>
          <a:prstGeom prst="rect">
            <a:avLst/>
          </a:prstGeom>
          <a:noFill/>
          <a:ln w="0">
            <a:noFill/>
          </a:ln>
        </p:spPr>
        <p:txBody>
          <a:bodyPr lIns="90000" rIns="90000" tIns="46800" bIns="46800" anchor="t">
            <a:noAutofit/>
          </a:bodyPr>
          <a:lstStyle>
            <a:lvl1pPr indent="0" defTabSz="914400">
              <a:lnSpc>
                <a:spcPct val="100000"/>
              </a:lnSpc>
              <a:spcBef>
                <a:spcPts val="139"/>
              </a:spcBef>
              <a:spcAft>
                <a:spcPts val="139"/>
              </a:spcAft>
              <a:buNone/>
              <a:tabLst>
                <a:tab algn="l" pos="0"/>
              </a:tabLst>
              <a:defRPr b="0" lang="it-IT" sz="1800" strike="noStrike" u="none">
                <a:solidFill>
                  <a:srgbClr val="000000"/>
                </a:solidFill>
                <a:effectLst/>
                <a:uFillTx/>
                <a:latin typeface="Arial"/>
                <a:ea typeface="DejaVu Sans"/>
              </a:defRPr>
            </a:lvl1pPr>
          </a:lstStyle>
          <a:p>
            <a:pPr indent="0" defTabSz="914400">
              <a:lnSpc>
                <a:spcPct val="100000"/>
              </a:lnSpc>
              <a:spcBef>
                <a:spcPts val="139"/>
              </a:spcBef>
              <a:spcAft>
                <a:spcPts val="139"/>
              </a:spcAft>
              <a:buNone/>
              <a:tabLst>
                <a:tab algn="l" pos="0"/>
              </a:tabLst>
            </a:pPr>
            <a:fld id="{2D898BF8-447F-42A3-BF85-E67E1B79F15C}" type="slidenum">
              <a:rPr b="0" lang="it-IT" sz="1800" strike="noStrike" u="none">
                <a:solidFill>
                  <a:srgbClr val="000000"/>
                </a:solidFill>
                <a:effectLst/>
                <a:uFillTx/>
                <a:latin typeface="Arial"/>
                <a:ea typeface="DejaVu Sans"/>
              </a:rPr>
              <a:t>&lt;numero&gt;</a:t>
            </a:fld>
            <a:endParaRPr b="0" lang="it-IT" sz="1800" strike="noStrike" u="none">
              <a:solidFill>
                <a:srgbClr val="000000"/>
              </a:solidFill>
              <a:effectLst/>
              <a:uFillTx/>
              <a:latin typeface="Times New Roman"/>
            </a:endParaRPr>
          </a:p>
        </p:txBody>
      </p:sp>
      <p:sp>
        <p:nvSpPr>
          <p:cNvPr id="4" name="PlaceHolder 5"/>
          <p:cNvSpPr>
            <a:spLocks noGrp="1"/>
          </p:cNvSpPr>
          <p:nvPr>
            <p:ph type="dt" idx="3"/>
          </p:nvPr>
        </p:nvSpPr>
        <p:spPr>
          <a:xfrm>
            <a:off x="456840" y="6245280"/>
            <a:ext cx="2057400" cy="400320"/>
          </a:xfrm>
          <a:prstGeom prst="rect">
            <a:avLst/>
          </a:prstGeom>
          <a:noFill/>
          <a:ln w="0">
            <a:noFill/>
          </a:ln>
        </p:spPr>
        <p:txBody>
          <a:bodyPr lIns="90000" rIns="90000" tIns="46800" bIns="46800" anchor="t">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&lt;data/ora&gt;</a:t>
            </a:r>
            <a:endParaRPr b="0" lang="it-IT"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hyperlink" Target="https://www.brepols.net/series/APH-O" TargetMode="External"/><Relationship Id="rId2" Type="http://schemas.openxmlformats.org/officeDocument/2006/relationships/hyperlink" Target="https://www.brepols.net/series/APH-O" TargetMode="External"/><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hyperlink" Target="http://www.mirabileweb.it/" TargetMode="External"/><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hyperlink" Target="https://site.unibo.it/anonimi-medievali/it" TargetMode="External"/><Relationship Id="rId2" Type="http://schemas.openxmlformats.org/officeDocument/2006/relationships/hyperlink" Target="https://sites.google.com/view/opa-unisa/home" TargetMode="External"/><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useBgFill="1">
        <p:nvSpPr>
          <p:cNvPr id="13" name="Rectangle 72">
            <a:extLst>
              <a:ext uri="{C183D7F6-B498-43B3-948B-1728B52AA6E4}">
                <adec:decorative xmlns:adec="http://schemas.microsoft.com/office/drawing/2017/decorative" val="1"/>
              </a:ext>
            </a:extLst>
          </p:cNvPr>
          <p:cNvSpPr/>
          <p:nvPr/>
        </p:nvSpPr>
        <p:spPr>
          <a:xfrm>
            <a:off x="0" y="0"/>
            <a:ext cx="9140400" cy="68565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14" name="PlaceHolder 1"/>
          <p:cNvSpPr>
            <a:spLocks noGrp="1"/>
          </p:cNvSpPr>
          <p:nvPr>
            <p:ph type="title"/>
          </p:nvPr>
        </p:nvSpPr>
        <p:spPr>
          <a:xfrm>
            <a:off x="329760" y="665640"/>
            <a:ext cx="3465360" cy="3564720"/>
          </a:xfrm>
          <a:prstGeom prst="rect">
            <a:avLst/>
          </a:prstGeom>
          <a:noFill/>
          <a:ln w="0">
            <a:noFill/>
          </a:ln>
        </p:spPr>
        <p:txBody>
          <a:bodyPr lIns="91440" rIns="91440" tIns="45720" bIns="45720" anchor="b">
            <a:normAutofit/>
          </a:bodyPr>
          <a:p>
            <a:pPr indent="0" defTabSz="914400">
              <a:lnSpc>
                <a:spcPct val="90000"/>
              </a:lnSpc>
              <a:spcAft>
                <a:spcPts val="139"/>
              </a:spcAft>
              <a:buNone/>
              <a:tabLst>
                <a:tab algn="l" pos="0"/>
              </a:tabLst>
            </a:pPr>
            <a:r>
              <a:rPr b="1" lang="en-US" sz="1900" strike="noStrike" u="none">
                <a:solidFill>
                  <a:schemeClr val="dk1"/>
                </a:solidFill>
                <a:effectLst/>
                <a:uFillTx/>
                <a:latin typeface="Arial"/>
                <a:ea typeface="DejaVu Sans"/>
              </a:rPr>
              <a:t>XXIX CORSO INTERNAZIONALE DI </a:t>
            </a:r>
            <a:br>
              <a:rPr sz="1900"/>
            </a:br>
            <a:r>
              <a:rPr b="1" lang="en-US" sz="1900" strike="noStrike" u="none">
                <a:solidFill>
                  <a:schemeClr val="dk1"/>
                </a:solidFill>
                <a:effectLst/>
                <a:uFillTx/>
                <a:latin typeface="Arial"/>
                <a:ea typeface="DejaVu Sans"/>
              </a:rPr>
              <a:t>FORMAZIONE BIBLIOGRAFICA</a:t>
            </a:r>
            <a:br>
              <a:rPr sz="1900"/>
            </a:br>
            <a:br>
              <a:rPr sz="1900"/>
            </a:br>
            <a:r>
              <a:rPr b="1" i="1" lang="en-US" sz="1900" strike="noStrike" u="none">
                <a:solidFill>
                  <a:schemeClr val="dk1"/>
                </a:solidFill>
                <a:effectLst/>
                <a:uFillTx/>
                <a:latin typeface="Arial"/>
                <a:ea typeface="DejaVu Sans"/>
              </a:rPr>
              <a:t>Medioevo latino. </a:t>
            </a:r>
            <a:br>
              <a:rPr sz="1900"/>
            </a:br>
            <a:r>
              <a:rPr b="1" i="1" lang="en-US" sz="1900" strike="noStrike" u="none">
                <a:solidFill>
                  <a:schemeClr val="dk1"/>
                </a:solidFill>
                <a:effectLst/>
                <a:uFillTx/>
                <a:latin typeface="Arial"/>
                <a:ea typeface="DejaVu Sans"/>
              </a:rPr>
              <a:t>Metodologie e tecniche bibliografiche</a:t>
            </a:r>
            <a:br>
              <a:rPr sz="1900"/>
            </a:br>
            <a:br>
              <a:rPr sz="1900"/>
            </a:br>
            <a:r>
              <a:rPr b="1" lang="en-US" sz="1900" strike="noStrike" u="none">
                <a:solidFill>
                  <a:schemeClr val="dk1"/>
                </a:solidFill>
                <a:effectLst/>
                <a:uFillTx/>
                <a:latin typeface="Arial"/>
                <a:ea typeface="DejaVu Sans"/>
              </a:rPr>
              <a:t>Firenze, SISMEL</a:t>
            </a:r>
            <a:br>
              <a:rPr sz="1900"/>
            </a:br>
            <a:r>
              <a:rPr b="1" lang="en-US" sz="1900" strike="noStrike" u="none">
                <a:solidFill>
                  <a:schemeClr val="dk1"/>
                </a:solidFill>
                <a:effectLst/>
                <a:uFillTx/>
                <a:latin typeface="Arial"/>
                <a:ea typeface="DejaVu Sans"/>
              </a:rPr>
              <a:t>27 – 31 ottobre 2025</a:t>
            </a:r>
            <a:endParaRPr b="0" lang="it-IT" sz="1900" strike="noStrike" u="none">
              <a:solidFill>
                <a:srgbClr val="000000"/>
              </a:solidFill>
              <a:effectLst/>
              <a:uFillTx/>
              <a:latin typeface="Arial"/>
            </a:endParaRPr>
          </a:p>
        </p:txBody>
      </p:sp>
      <p:sp>
        <p:nvSpPr>
          <p:cNvPr id="15" name="sketchy line">
            <a:extLst>
              <a:ext uri="{C183D7F6-B498-43B3-948B-1728B52AA6E4}">
                <adec:decorative xmlns:adec="http://schemas.microsoft.com/office/drawing/2017/decorative" val="1"/>
              </a:ext>
            </a:extLst>
          </p:cNvPr>
          <p:cNvSpPr/>
          <p:nvPr/>
        </p:nvSpPr>
        <p:spPr>
          <a:xfrm>
            <a:off x="667800" y="4409280"/>
            <a:ext cx="2604600" cy="16920"/>
          </a:xfrm>
          <a:custGeom>
            <a:avLst/>
            <a:gdLst>
              <a:gd name="textAreaLeft" fmla="*/ 0 w 2604600"/>
              <a:gd name="textAreaRight" fmla="*/ 2606040 w 2604600"/>
              <a:gd name="textAreaTop" fmla="*/ 0 h 16920"/>
              <a:gd name="textAreaBottom" fmla="*/ 18360 h 16920"/>
              <a:gd name="GluePoint1X" fmla="*/ 0 w 2606040"/>
              <a:gd name="GluePoint1Y" fmla="*/ 0 h 18288"/>
              <a:gd name="GluePoint2X" fmla="*/ 625450 w 2606040"/>
              <a:gd name="GluePoint2Y" fmla="*/ 0 h 18288"/>
              <a:gd name="GluePoint3X" fmla="*/ 1224839 w 2606040"/>
              <a:gd name="GluePoint3Y" fmla="*/ 0 h 18288"/>
              <a:gd name="GluePoint4X" fmla="*/ 1824228 w 2606040"/>
              <a:gd name="GluePoint4Y" fmla="*/ 0 h 18288"/>
              <a:gd name="GluePoint5X" fmla="*/ 2606040 w 2606040"/>
              <a:gd name="GluePoint5Y" fmla="*/ 0 h 18288"/>
              <a:gd name="GluePoint6X" fmla="*/ 2606040 w 2606040"/>
              <a:gd name="GluePoint6Y" fmla="*/ 18288 h 18288"/>
              <a:gd name="GluePoint7X" fmla="*/ 1902409 w 2606040"/>
              <a:gd name="GluePoint7Y" fmla="*/ 18288 h 18288"/>
              <a:gd name="GluePoint8X" fmla="*/ 1276960 w 2606040"/>
              <a:gd name="GluePoint8Y" fmla="*/ 18288 h 18288"/>
              <a:gd name="GluePoint9X" fmla="*/ 677570 w 2606040"/>
              <a:gd name="GluePoint9Y" fmla="*/ 18288 h 18288"/>
              <a:gd name="GluePoint10X" fmla="*/ 0 w 2606040"/>
              <a:gd name="GluePoint10Y" fmla="*/ 18288 h 18288"/>
              <a:gd name="GluePoint11X" fmla="*/ 0 w 2606040"/>
              <a:gd name="GluePoint11Y" fmla="*/ 0 h 18288"/>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 ang="0">
                <a:pos x="GluePoint7X" y="GluePoint7Y"/>
              </a:cxn>
              <a:cxn ang="0">
                <a:pos x="GluePoint8X" y="GluePoint8Y"/>
              </a:cxn>
              <a:cxn ang="0">
                <a:pos x="GluePoint9X" y="GluePoint9Y"/>
              </a:cxn>
              <a:cxn ang="0">
                <a:pos x="GluePoint10X" y="GluePoint10Y"/>
              </a:cxn>
              <a:cxn ang="0">
                <a:pos x="GluePoint11X" y="GluePoint11Y"/>
              </a:cxn>
            </a:cxnLst>
            <a:rect l="textAreaLeft" t="textAreaTop" r="textAreaRight" b="textAreaBottom"/>
            <a:pathLst>
              <a:path fill="none" w="2606040" h="18288">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stroke="0" w="2606040" h="18288">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cap="rnd" w="44450">
            <a:solidFill>
              <a:srgbClr val="0369a3"/>
            </a:solidFill>
            <a:round/>
          </a:ln>
        </p:spPr>
        <p:style>
          <a:lnRef idx="2">
            <a:schemeClr val="accent1">
              <a:shade val="50000"/>
            </a:schemeClr>
          </a:lnRef>
          <a:fillRef idx="1">
            <a:schemeClr val="accent1"/>
          </a:fillRef>
          <a:effectRef idx="0">
            <a:schemeClr val="accent1"/>
          </a:effectRef>
          <a:fontRef idx="minor"/>
        </p:style>
        <p:txBody>
          <a:bodyPr lIns="90000" rIns="90000" tIns="-26640" bIns="-2664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16" name="Picture 5" descr="A circular object with a drawing of a monkey&#10;&#10;AI-generated content may be incorrect."/>
          <p:cNvSpPr/>
          <p:nvPr/>
        </p:nvSpPr>
        <p:spPr>
          <a:xfrm>
            <a:off x="3983760" y="0"/>
            <a:ext cx="5157720" cy="6856560"/>
          </a:xfrm>
          <a:custGeom>
            <a:avLst/>
            <a:gdLst>
              <a:gd name="textAreaLeft" fmla="*/ 0 w 5157720"/>
              <a:gd name="textAreaRight" fmla="*/ 5159160 w 5157720"/>
              <a:gd name="textAreaTop" fmla="*/ 0 h 6856560"/>
              <a:gd name="textAreaBottom" fmla="*/ 6858000 h 6856560"/>
            </a:gdLst>
            <a:ahLst/>
            <a:cxnLst/>
            <a:rect l="textAreaLeft" t="textAreaTop" r="textAreaRight" b="textAreaBottom"/>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it-IT" sz="1800" strike="noStrike" u="none">
              <a:solidFill>
                <a:srgbClr val="000000"/>
              </a:solidFill>
              <a:effectLst/>
              <a:uFillTx/>
              <a:latin typeface="Arial"/>
              <a:ea typeface="DejaVu Sans"/>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graphicFrame>
        <p:nvGraphicFramePr>
          <p:cNvPr id="61" name="Table 6"/>
          <p:cNvGraphicFramePr/>
          <p:nvPr/>
        </p:nvGraphicFramePr>
        <p:xfrm>
          <a:off x="1154160" y="1434960"/>
          <a:ext cx="6834960" cy="2397240"/>
        </p:xfrm>
        <a:graphic>
          <a:graphicData uri="http://schemas.openxmlformats.org/drawingml/2006/table">
            <a:tbl>
              <a:tblPr/>
              <a:tblGrid>
                <a:gridCol w="2155320"/>
                <a:gridCol w="4680000"/>
              </a:tblGrid>
              <a:tr h="370800">
                <a:tc gridSpan="2">
                  <a:txBody>
                    <a:bodyPr anchor="t">
                      <a:noAutofit/>
                    </a:bodyPr>
                    <a:p>
                      <a:pPr defTabSz="914400">
                        <a:lnSpc>
                          <a:spcPct val="100000"/>
                        </a:lnSpc>
                      </a:pPr>
                      <a:r>
                        <a:rPr b="1" lang="en-US" sz="1600" strike="noStrike" u="none">
                          <a:solidFill>
                            <a:schemeClr val="lt1"/>
                          </a:solidFill>
                          <a:effectLst/>
                          <a:uFillTx/>
                          <a:latin typeface="Arial"/>
                          <a:ea typeface="DejaVu Sans"/>
                        </a:rPr>
                        <a:t>Hagiographic DB</a:t>
                      </a:r>
                      <a:endParaRPr b="0" lang="it-IT" sz="1600" strike="noStrike" u="none">
                        <a:solidFill>
                          <a:srgbClr val="ffffff"/>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solidFill>
                  </a:tcPr>
                </a:tc>
                <a:tc hMerge="1">
                  <a:txBody>
                    <a:bodyPr lIns="90000" rIns="90000" tIns="45000" bIns="45000" anchor="t">
                      <a:noAutofit/>
                    </a:bodyPr>
                    <a:p>
                      <a:endParaRPr b="0" lang="it-IT"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r h="370800">
                <a:tc>
                  <a:txBody>
                    <a:bodyPr anchor="t">
                      <a:noAutofit/>
                    </a:bodyPr>
                    <a:p>
                      <a:pPr defTabSz="914400">
                        <a:lnSpc>
                          <a:spcPct val="100000"/>
                        </a:lnSpc>
                      </a:pPr>
                      <a:r>
                        <a:rPr b="1" lang="it-IT" sz="1600" strike="noStrike" u="none">
                          <a:solidFill>
                            <a:srgbClr val="292929"/>
                          </a:solidFill>
                          <a:effectLst/>
                          <a:uFillTx/>
                          <a:latin typeface="Arial"/>
                          <a:ea typeface="DejaVu Sans"/>
                        </a:rPr>
                        <a:t>MATER</a:t>
                      </a:r>
                      <a:endParaRPr b="0" lang="it-IT" sz="16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pPr>
                      <a:r>
                        <a:rPr b="0" lang="it-IT" sz="1600" strike="noStrike" u="none">
                          <a:solidFill>
                            <a:srgbClr val="292929"/>
                          </a:solidFill>
                          <a:effectLst/>
                          <a:uFillTx/>
                          <a:latin typeface="Arial"/>
                          <a:ea typeface="DejaVu Sans"/>
                        </a:rPr>
                        <a:t>Manoscritti Agiografici di Trento e Rovereto</a:t>
                      </a:r>
                      <a:endParaRPr b="0" lang="it-IT" sz="16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r h="370800">
                <a:tc>
                  <a:txBody>
                    <a:bodyPr anchor="t">
                      <a:noAutofit/>
                    </a:bodyPr>
                    <a:p>
                      <a:pPr defTabSz="914400">
                        <a:lnSpc>
                          <a:spcPct val="100000"/>
                        </a:lnSpc>
                      </a:pPr>
                      <a:r>
                        <a:rPr b="1" lang="it-IT" sz="1600" strike="noStrike" u="none">
                          <a:solidFill>
                            <a:srgbClr val="292929"/>
                          </a:solidFill>
                          <a:effectLst/>
                          <a:uFillTx/>
                          <a:latin typeface="Arial"/>
                          <a:ea typeface="DejaVu Sans"/>
                        </a:rPr>
                        <a:t>BAI</a:t>
                      </a:r>
                      <a:endParaRPr b="0" lang="it-IT" sz="16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c>
                  <a:txBody>
                    <a:bodyPr anchor="t">
                      <a:noAutofit/>
                    </a:bodyPr>
                    <a:p>
                      <a:pPr defTabSz="914400">
                        <a:lnSpc>
                          <a:spcPct val="100000"/>
                        </a:lnSpc>
                      </a:pPr>
                      <a:r>
                        <a:rPr b="0" lang="it-IT" sz="1600" strike="noStrike" u="none">
                          <a:solidFill>
                            <a:srgbClr val="292929"/>
                          </a:solidFill>
                          <a:effectLst/>
                          <a:uFillTx/>
                          <a:latin typeface="Arial"/>
                          <a:ea typeface="DejaVu Sans"/>
                        </a:rPr>
                        <a:t>Biblioteca Agiografica Italiana</a:t>
                      </a:r>
                      <a:endParaRPr b="0" lang="it-IT" sz="16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r>
              <a:tr h="370800">
                <a:tc>
                  <a:txBody>
                    <a:bodyPr anchor="t">
                      <a:noAutofit/>
                    </a:bodyPr>
                    <a:p>
                      <a:pPr defTabSz="914400">
                        <a:lnSpc>
                          <a:spcPct val="100000"/>
                        </a:lnSpc>
                      </a:pPr>
                      <a:r>
                        <a:rPr b="1" lang="it-IT" sz="1600" strike="noStrike" u="none">
                          <a:solidFill>
                            <a:srgbClr val="292929"/>
                          </a:solidFill>
                          <a:effectLst/>
                          <a:uFillTx/>
                          <a:latin typeface="Arial"/>
                          <a:ea typeface="DejaVu Sans"/>
                        </a:rPr>
                        <a:t>MAGI</a:t>
                      </a:r>
                      <a:endParaRPr b="0" lang="it-IT" sz="16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pPr>
                      <a:r>
                        <a:rPr b="0" lang="it-IT" sz="1600" strike="noStrike" u="none">
                          <a:solidFill>
                            <a:srgbClr val="292929"/>
                          </a:solidFill>
                          <a:effectLst/>
                          <a:uFillTx/>
                          <a:latin typeface="Arial"/>
                          <a:ea typeface="DejaVu Sans"/>
                        </a:rPr>
                        <a:t>Manoscritti Agiografici della Biblioteca Medicea Laurenziana</a:t>
                      </a:r>
                      <a:endParaRPr b="0" lang="it-IT" sz="16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r h="370800">
                <a:tc>
                  <a:txBody>
                    <a:bodyPr anchor="t">
                      <a:noAutofit/>
                    </a:bodyPr>
                    <a:p>
                      <a:pPr defTabSz="914400">
                        <a:lnSpc>
                          <a:spcPct val="100000"/>
                        </a:lnSpc>
                      </a:pPr>
                      <a:r>
                        <a:rPr b="1" lang="it-IT" sz="1600" strike="noStrike" u="none">
                          <a:solidFill>
                            <a:srgbClr val="292929"/>
                          </a:solidFill>
                          <a:effectLst/>
                          <a:uFillTx/>
                          <a:latin typeface="Arial"/>
                          <a:ea typeface="DejaVu Sans"/>
                        </a:rPr>
                        <a:t>PALMA</a:t>
                      </a:r>
                      <a:endParaRPr b="0" lang="it-IT" sz="16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c>
                  <a:txBody>
                    <a:bodyPr anchor="t">
                      <a:noAutofit/>
                    </a:bodyPr>
                    <a:p>
                      <a:pPr defTabSz="914400">
                        <a:lnSpc>
                          <a:spcPct val="100000"/>
                        </a:lnSpc>
                      </a:pPr>
                      <a:r>
                        <a:rPr b="0" lang="it-IT" sz="1600" strike="noStrike" u="none">
                          <a:solidFill>
                            <a:srgbClr val="292929"/>
                          </a:solidFill>
                          <a:effectLst/>
                          <a:uFillTx/>
                          <a:latin typeface="Arial"/>
                          <a:ea typeface="Times New Roman"/>
                        </a:rPr>
                        <a:t>Passionaria Latina Medii Aevi</a:t>
                      </a:r>
                      <a:endParaRPr b="0" lang="it-IT" sz="16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r>
              <a:tr h="370800">
                <a:tc>
                  <a:txBody>
                    <a:bodyPr anchor="t">
                      <a:noAutofit/>
                    </a:bodyPr>
                    <a:p>
                      <a:pPr defTabSz="914400">
                        <a:lnSpc>
                          <a:spcPct val="100000"/>
                        </a:lnSpc>
                      </a:pPr>
                      <a:r>
                        <a:rPr b="1" lang="en-US" sz="1600" strike="noStrike" u="none">
                          <a:solidFill>
                            <a:schemeClr val="dk1"/>
                          </a:solidFill>
                          <a:effectLst/>
                          <a:uFillTx/>
                          <a:latin typeface="Arial"/>
                          <a:ea typeface="DejaVu Sans"/>
                        </a:rPr>
                        <a:t>MAGIS</a:t>
                      </a:r>
                      <a:endParaRPr b="0" lang="it-IT" sz="16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pPr>
                      <a:r>
                        <a:rPr b="0" lang="en-US" sz="1600" strike="noStrike" u="none">
                          <a:solidFill>
                            <a:schemeClr val="dk1"/>
                          </a:solidFill>
                          <a:effectLst/>
                          <a:uFillTx/>
                          <a:latin typeface="Arial"/>
                          <a:ea typeface="DejaVu Sans"/>
                        </a:rPr>
                        <a:t>Manoscritti Agiografici dell’Italia del Sud</a:t>
                      </a:r>
                      <a:endParaRPr b="0" lang="it-IT" sz="16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bl>
          </a:graphicData>
        </a:graphic>
      </p:graphicFrame>
      <p:sp>
        <p:nvSpPr>
          <p:cNvPr id="62" name="Rectangle 1"/>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63" name="PlaceHolder 1"/>
          <p:cNvSpPr>
            <a:spLocks noGrp="1"/>
          </p:cNvSpPr>
          <p:nvPr>
            <p:ph type="sldNum" idx="15"/>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CA8C937F-6D16-4DDA-AF86-211DB2FE25AD}" type="slidenum">
              <a:rPr b="0" i="1" lang="en-US" sz="1800" strike="noStrike" u="none">
                <a:solidFill>
                  <a:schemeClr val="lt1"/>
                </a:solidFill>
                <a:effectLst/>
                <a:uFillTx/>
                <a:latin typeface="Arial"/>
                <a:ea typeface="DejaVu Sans"/>
              </a:rPr>
              <a:t>8</a:t>
            </a:fld>
            <a:endParaRPr b="0" lang="it-IT" sz="1800" strike="noStrike" u="none">
              <a:solidFill>
                <a:srgbClr val="000000"/>
              </a:solidFill>
              <a:effectLst/>
              <a:uFillTx/>
              <a:latin typeface="Times New Roman"/>
            </a:endParaRPr>
          </a:p>
        </p:txBody>
      </p:sp>
      <p:pic>
        <p:nvPicPr>
          <p:cNvPr id="64" name="Picture 4"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
        <p:nvSpPr>
          <p:cNvPr id="65" name="PlaceHolder 1"/>
          <p:cNvSpPr/>
          <p:nvPr/>
        </p:nvSpPr>
        <p:spPr>
          <a:xfrm>
            <a:off x="1353960" y="36720"/>
            <a:ext cx="6715080" cy="862200"/>
          </a:xfrm>
          <a:prstGeom prst="rect">
            <a:avLst/>
          </a:prstGeom>
          <a:noFill/>
          <a:ln w="0">
            <a:noFill/>
          </a:ln>
        </p:spPr>
        <p:style>
          <a:lnRef idx="0"/>
          <a:fillRef idx="0"/>
          <a:effectRef idx="0"/>
          <a:fontRef idx="minor"/>
        </p:style>
        <p:txBody>
          <a:bodyPr lIns="90000" rIns="90000" tIns="46800" bIns="46800" anchor="ctr">
            <a:noAutofit/>
          </a:bodyPr>
          <a:p>
            <a:pPr defTabSz="914400">
              <a:lnSpc>
                <a:spcPct val="100000"/>
              </a:lnSpc>
              <a:spcBef>
                <a:spcPts val="139"/>
              </a:spcBef>
              <a:spcAft>
                <a:spcPts val="139"/>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it-IT" sz="2000" strike="noStrike" u="none">
                <a:solidFill>
                  <a:srgbClr val="333399"/>
                </a:solidFill>
                <a:effectLst/>
                <a:uFillTx/>
                <a:latin typeface="Arial"/>
                <a:ea typeface="DejaVu Sans"/>
              </a:rPr>
              <a:t>Archivio integrato per il medioevo </a:t>
            </a:r>
            <a:br>
              <a:rPr sz="2000"/>
            </a:br>
            <a:r>
              <a:rPr b="1" lang="en-GB" sz="2000" strike="noStrike" u="none">
                <a:solidFill>
                  <a:srgbClr val="333399"/>
                </a:solidFill>
                <a:effectLst/>
                <a:uFillTx/>
                <a:latin typeface="Arial"/>
                <a:ea typeface="DejaVu Sans"/>
              </a:rPr>
              <a:t>Integrated archive for the Middle Ages (AIM)</a:t>
            </a:r>
            <a:endParaRPr b="0" lang="it-IT" sz="2000" strike="noStrike" u="none">
              <a:solidFill>
                <a:srgbClr val="000000"/>
              </a:solidFill>
              <a:effectLst/>
              <a:uFillTx/>
              <a:latin typeface="Arial"/>
            </a:endParaRPr>
          </a:p>
        </p:txBody>
      </p:sp>
      <p:pic>
        <p:nvPicPr>
          <p:cNvPr id="66" name="Picture 2" descr="logo"/>
          <p:cNvPicPr/>
          <p:nvPr/>
        </p:nvPicPr>
        <p:blipFill>
          <a:blip r:embed="rId2"/>
          <a:stretch/>
        </p:blipFill>
        <p:spPr>
          <a:xfrm>
            <a:off x="7665120" y="180000"/>
            <a:ext cx="403920" cy="686880"/>
          </a:xfrm>
          <a:prstGeom prst="rect">
            <a:avLst/>
          </a:prstGeom>
          <a:noFill/>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graphicFrame>
        <p:nvGraphicFramePr>
          <p:cNvPr id="67" name="Table 4"/>
          <p:cNvGraphicFramePr/>
          <p:nvPr/>
        </p:nvGraphicFramePr>
        <p:xfrm>
          <a:off x="979200" y="1499040"/>
          <a:ext cx="7184520" cy="2400120"/>
        </p:xfrm>
        <a:graphic>
          <a:graphicData uri="http://schemas.openxmlformats.org/drawingml/2006/table">
            <a:tbl>
              <a:tblPr/>
              <a:tblGrid>
                <a:gridCol w="1328400"/>
                <a:gridCol w="5856480"/>
              </a:tblGrid>
              <a:tr h="241560">
                <a:tc gridSpan="2">
                  <a:txBody>
                    <a:bodyPr anchor="t">
                      <a:noAutofit/>
                    </a:bodyPr>
                    <a:p>
                      <a:pPr defTabSz="914400">
                        <a:lnSpc>
                          <a:spcPct val="100000"/>
                        </a:lnSpc>
                      </a:pPr>
                      <a:r>
                        <a:rPr b="1" lang="en-US" sz="1400" strike="noStrike" u="none">
                          <a:solidFill>
                            <a:schemeClr val="lt1"/>
                          </a:solidFill>
                          <a:effectLst/>
                          <a:uFillTx/>
                          <a:latin typeface="Arial"/>
                          <a:ea typeface="DejaVu Sans"/>
                        </a:rPr>
                        <a:t>Not yet published in Mirabile</a:t>
                      </a:r>
                      <a:endParaRPr b="0" lang="it-IT" sz="1400" strike="noStrike" u="none">
                        <a:solidFill>
                          <a:srgbClr val="ffffff"/>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solidFill>
                  </a:tcPr>
                </a:tc>
                <a:tc hMerge="1">
                  <a:txBody>
                    <a:bodyPr lIns="90000" rIns="90000" tIns="45000" bIns="45000" anchor="t">
                      <a:noAutofit/>
                    </a:bodyPr>
                    <a:p>
                      <a:endParaRPr b="0" lang="it-IT"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r h="241560">
                <a:tc>
                  <a:txBody>
                    <a:bodyPr anchor="t">
                      <a:noAutofit/>
                    </a:bodyPr>
                    <a:p>
                      <a:pPr defTabSz="914400">
                        <a:lnSpc>
                          <a:spcPct val="100000"/>
                        </a:lnSpc>
                      </a:pPr>
                      <a:r>
                        <a:rPr b="1" lang="it-IT" sz="1400" strike="noStrike" u="none">
                          <a:solidFill>
                            <a:srgbClr val="292929"/>
                          </a:solidFill>
                          <a:effectLst/>
                          <a:uFillTx/>
                          <a:latin typeface="Arial"/>
                          <a:ea typeface="DejaVu Sans"/>
                        </a:rPr>
                        <a:t>GREGORIO</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pPr>
                      <a:r>
                        <a:rPr b="0" lang="en-US" sz="1200" strike="noStrike" u="none">
                          <a:solidFill>
                            <a:srgbClr val="292929"/>
                          </a:solidFill>
                          <a:effectLst/>
                          <a:uFillTx/>
                          <a:latin typeface="Arial"/>
                          <a:ea typeface="DejaVu Sans"/>
                        </a:rPr>
                        <a:t>Census of manuscripts of Gregory the Great </a:t>
                      </a:r>
                      <a:endParaRPr b="0" lang="it-IT" sz="12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r h="241560">
                <a:tc>
                  <a:txBody>
                    <a:bodyPr anchor="t">
                      <a:noAutofit/>
                    </a:bodyPr>
                    <a:p>
                      <a:pPr defTabSz="914400">
                        <a:lnSpc>
                          <a:spcPct val="100000"/>
                        </a:lnSpc>
                      </a:pPr>
                      <a:r>
                        <a:rPr b="1" lang="it-IT" sz="1400" strike="noStrike" u="none">
                          <a:solidFill>
                            <a:srgbClr val="292929"/>
                          </a:solidFill>
                          <a:effectLst/>
                          <a:uFillTx/>
                          <a:latin typeface="Arial"/>
                          <a:ea typeface="DejaVu Sans"/>
                        </a:rPr>
                        <a:t>MLAC</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c>
                  <a:txBody>
                    <a:bodyPr anchor="t">
                      <a:noAutofit/>
                    </a:bodyPr>
                    <a:p>
                      <a:pPr defTabSz="914400">
                        <a:lnSpc>
                          <a:spcPct val="100000"/>
                        </a:lnSpc>
                      </a:pPr>
                      <a:r>
                        <a:rPr b="0" lang="it-IT" sz="1200" strike="noStrike" u="none">
                          <a:solidFill>
                            <a:srgbClr val="292929"/>
                          </a:solidFill>
                          <a:effectLst/>
                          <a:uFillTx/>
                          <a:latin typeface="Arial"/>
                          <a:ea typeface="DejaVu Sans"/>
                        </a:rPr>
                        <a:t>Medieval Latin Aristotles Commentaries - SISMEL</a:t>
                      </a:r>
                      <a:endParaRPr b="0" lang="it-IT" sz="12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r>
              <a:tr h="356400">
                <a:tc>
                  <a:txBody>
                    <a:bodyPr anchor="t">
                      <a:noAutofit/>
                    </a:bodyPr>
                    <a:p>
                      <a:pPr defTabSz="914400">
                        <a:lnSpc>
                          <a:spcPct val="100000"/>
                        </a:lnSpc>
                      </a:pPr>
                      <a:r>
                        <a:rPr b="1" lang="it-IT" sz="1400" strike="noStrike" u="none">
                          <a:solidFill>
                            <a:srgbClr val="292929"/>
                          </a:solidFill>
                          <a:effectLst/>
                          <a:uFillTx/>
                          <a:latin typeface="Arial"/>
                          <a:ea typeface="DejaVu Sans"/>
                        </a:rPr>
                        <a:t>RDP</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pPr>
                      <a:r>
                        <a:rPr b="0" lang="it-IT" sz="1400" strike="noStrike" u="none">
                          <a:solidFill>
                            <a:srgbClr val="292929"/>
                          </a:solidFill>
                          <a:effectLst/>
                          <a:uFillTx/>
                          <a:latin typeface="Arial"/>
                          <a:ea typeface="DejaVu Sans"/>
                        </a:rPr>
                        <a:t>Rime disperse di Petrarca - </a:t>
                      </a:r>
                      <a:r>
                        <a:rPr b="0" lang="it-IT" sz="1200" strike="noStrike" u="none">
                          <a:solidFill>
                            <a:srgbClr val="292929"/>
                          </a:solidFill>
                          <a:effectLst/>
                          <a:uFillTx/>
                          <a:latin typeface="Arial"/>
                          <a:ea typeface="DejaVu Sans"/>
                        </a:rPr>
                        <a:t>Université de Genève</a:t>
                      </a:r>
                      <a:endParaRPr b="0" lang="it-IT" sz="12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r h="402840">
                <a:tc>
                  <a:txBody>
                    <a:bodyPr anchor="t">
                      <a:noAutofit/>
                    </a:bodyPr>
                    <a:p>
                      <a:pPr defTabSz="914400">
                        <a:lnSpc>
                          <a:spcPct val="100000"/>
                        </a:lnSpc>
                      </a:pPr>
                      <a:r>
                        <a:rPr b="1" lang="it-IT" sz="1400" strike="noStrike" u="none">
                          <a:solidFill>
                            <a:srgbClr val="292929"/>
                          </a:solidFill>
                          <a:effectLst/>
                          <a:uFillTx/>
                          <a:latin typeface="Arial"/>
                          <a:ea typeface="DejaVu Sans"/>
                        </a:rPr>
                        <a:t>Vaticinia</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c>
                  <a:txBody>
                    <a:bodyPr anchor="t">
                      <a:noAutofit/>
                    </a:bodyPr>
                    <a:p>
                      <a:pPr defTabSz="914400">
                        <a:lnSpc>
                          <a:spcPct val="100000"/>
                        </a:lnSpc>
                      </a:pPr>
                      <a:r>
                        <a:rPr b="0" lang="it-IT" sz="1400" strike="noStrike" u="none">
                          <a:solidFill>
                            <a:srgbClr val="292929"/>
                          </a:solidFill>
                          <a:effectLst/>
                          <a:uFillTx/>
                          <a:latin typeface="Arial"/>
                          <a:ea typeface="DejaVu Sans"/>
                        </a:rPr>
                        <a:t>data-base of medieval prophecies and predictions - SISMEL-OPA, 2024</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r>
              <a:tr h="474480">
                <a:tc>
                  <a:txBody>
                    <a:bodyPr anchor="t">
                      <a:noAutofit/>
                    </a:bodyPr>
                    <a:p>
                      <a:pPr defTabSz="914400">
                        <a:lnSpc>
                          <a:spcPct val="100000"/>
                        </a:lnSpc>
                      </a:pPr>
                      <a:r>
                        <a:rPr b="1" lang="en-US" sz="1400" strike="noStrike" u="none">
                          <a:solidFill>
                            <a:schemeClr val="dk1"/>
                          </a:solidFill>
                          <a:effectLst/>
                          <a:uFillTx/>
                          <a:latin typeface="Arial"/>
                          <a:ea typeface="DejaVu Sans"/>
                        </a:rPr>
                        <a:t>TGC</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marL="22320" algn="just" defTabSz="914400">
                        <a:lnSpc>
                          <a:spcPct val="90000"/>
                        </a:lnSpc>
                        <a:spcBef>
                          <a:spcPts val="539"/>
                        </a:spcBef>
                        <a:spcAft>
                          <a:spcPts val="139"/>
                        </a:spcAft>
                        <a:tabLst>
                          <a:tab algn="l" pos="0"/>
                        </a:tabLst>
                      </a:pPr>
                      <a:r>
                        <a:rPr b="0" lang="it-IT" sz="1400" strike="noStrike" u="none">
                          <a:solidFill>
                            <a:srgbClr val="292929"/>
                          </a:solidFill>
                          <a:effectLst/>
                          <a:uFillTx/>
                          <a:latin typeface="Arial"/>
                          <a:ea typeface="DejaVu Sans"/>
                        </a:rPr>
                        <a:t>The ancient world seen from medieval glosses (Seminar für Griechische und Lateinische Philologie - University of Zurich)</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r h="274680">
                <a:tc>
                  <a:txBody>
                    <a:bodyPr anchor="t">
                      <a:noAutofit/>
                    </a:bodyPr>
                    <a:p>
                      <a:pPr defTabSz="914400">
                        <a:lnSpc>
                          <a:spcPct val="100000"/>
                        </a:lnSpc>
                      </a:pPr>
                      <a:r>
                        <a:rPr b="1" lang="it-IT" sz="1400" strike="noStrike" u="none">
                          <a:solidFill>
                            <a:srgbClr val="292929"/>
                          </a:solidFill>
                          <a:effectLst/>
                          <a:uFillTx/>
                          <a:latin typeface="Arial"/>
                          <a:ea typeface="DejaVu Sans"/>
                        </a:rPr>
                        <a:t>GLAM</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c>
                  <a:txBody>
                    <a:bodyPr anchor="t">
                      <a:noAutofit/>
                    </a:bodyPr>
                    <a:p>
                      <a:pPr marL="22320" algn="just" defTabSz="914400">
                        <a:lnSpc>
                          <a:spcPct val="90000"/>
                        </a:lnSpc>
                        <a:spcBef>
                          <a:spcPts val="539"/>
                        </a:spcBef>
                        <a:spcAft>
                          <a:spcPts val="139"/>
                        </a:spcAft>
                        <a:tabLst>
                          <a:tab algn="l" pos="0"/>
                        </a:tabLst>
                      </a:pPr>
                      <a:r>
                        <a:rPr b="0" lang="it-IT" sz="1400" strike="noStrike" u="none">
                          <a:solidFill>
                            <a:srgbClr val="292929"/>
                          </a:solidFill>
                          <a:effectLst/>
                          <a:uFillTx/>
                          <a:latin typeface="Arial"/>
                          <a:ea typeface="DejaVu Sans"/>
                        </a:rPr>
                        <a:t>Glossaria Latina Aevi Medii (University of Milan)</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r>
            </a:tbl>
          </a:graphicData>
        </a:graphic>
      </p:graphicFrame>
      <p:sp>
        <p:nvSpPr>
          <p:cNvPr id="68" name="Rectangle 1"/>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69" name="PlaceHolder 1"/>
          <p:cNvSpPr>
            <a:spLocks noGrp="1"/>
          </p:cNvSpPr>
          <p:nvPr>
            <p:ph type="sldNum" idx="16"/>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6EC4F950-1405-419D-8F75-92B5DEC52074}" type="slidenum">
              <a:rPr b="0" i="1" lang="en-US" sz="1800" strike="noStrike" u="none">
                <a:solidFill>
                  <a:schemeClr val="lt1"/>
                </a:solidFill>
                <a:effectLst/>
                <a:uFillTx/>
                <a:latin typeface="Arial"/>
                <a:ea typeface="DejaVu Sans"/>
              </a:rPr>
              <a:t>8</a:t>
            </a:fld>
            <a:endParaRPr b="0" lang="it-IT" sz="1800" strike="noStrike" u="none">
              <a:solidFill>
                <a:srgbClr val="000000"/>
              </a:solidFill>
              <a:effectLst/>
              <a:uFillTx/>
              <a:latin typeface="Times New Roman"/>
            </a:endParaRPr>
          </a:p>
        </p:txBody>
      </p:sp>
      <p:pic>
        <p:nvPicPr>
          <p:cNvPr id="70" name="Picture 5"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
        <p:nvSpPr>
          <p:cNvPr id="71" name="PlaceHolder 1"/>
          <p:cNvSpPr/>
          <p:nvPr/>
        </p:nvSpPr>
        <p:spPr>
          <a:xfrm>
            <a:off x="1343880" y="0"/>
            <a:ext cx="6715080" cy="862200"/>
          </a:xfrm>
          <a:prstGeom prst="rect">
            <a:avLst/>
          </a:prstGeom>
          <a:noFill/>
          <a:ln w="0">
            <a:noFill/>
          </a:ln>
        </p:spPr>
        <p:style>
          <a:lnRef idx="0"/>
          <a:fillRef idx="0"/>
          <a:effectRef idx="0"/>
          <a:fontRef idx="minor"/>
        </p:style>
        <p:txBody>
          <a:bodyPr lIns="90000" rIns="90000" tIns="46800" bIns="46800" anchor="ctr">
            <a:noAutofit/>
          </a:bodyPr>
          <a:p>
            <a:pPr defTabSz="914400">
              <a:lnSpc>
                <a:spcPct val="100000"/>
              </a:lnSpc>
              <a:spcBef>
                <a:spcPts val="139"/>
              </a:spcBef>
              <a:spcAft>
                <a:spcPts val="139"/>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it-IT" sz="2000" strike="noStrike" u="none">
                <a:solidFill>
                  <a:srgbClr val="333399"/>
                </a:solidFill>
                <a:effectLst/>
                <a:uFillTx/>
                <a:latin typeface="Arial"/>
                <a:ea typeface="DejaVu Sans"/>
              </a:rPr>
              <a:t>Archivio integrato per il medioevo </a:t>
            </a:r>
            <a:br>
              <a:rPr sz="2000"/>
            </a:br>
            <a:r>
              <a:rPr b="1" lang="en-GB" sz="2000" strike="noStrike" u="none">
                <a:solidFill>
                  <a:srgbClr val="333399"/>
                </a:solidFill>
                <a:effectLst/>
                <a:uFillTx/>
                <a:latin typeface="Arial"/>
                <a:ea typeface="DejaVu Sans"/>
              </a:rPr>
              <a:t>Integrated archive for the Middle Ages (AIM)</a:t>
            </a:r>
            <a:endParaRPr b="0" lang="it-IT" sz="2000" strike="noStrike" u="none">
              <a:solidFill>
                <a:srgbClr val="000000"/>
              </a:solidFill>
              <a:effectLst/>
              <a:uFillTx/>
              <a:latin typeface="Arial"/>
            </a:endParaRPr>
          </a:p>
        </p:txBody>
      </p:sp>
      <p:pic>
        <p:nvPicPr>
          <p:cNvPr id="72" name="Picture 2" descr="logo"/>
          <p:cNvPicPr/>
          <p:nvPr/>
        </p:nvPicPr>
        <p:blipFill>
          <a:blip r:embed="rId2"/>
          <a:stretch/>
        </p:blipFill>
        <p:spPr>
          <a:xfrm>
            <a:off x="7699320" y="180000"/>
            <a:ext cx="372240" cy="632520"/>
          </a:xfrm>
          <a:prstGeom prst="rect">
            <a:avLst/>
          </a:prstGeom>
          <a:noFill/>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73" name="PlaceHolder 1"/>
          <p:cNvSpPr>
            <a:spLocks noGrp="1"/>
          </p:cNvSpPr>
          <p:nvPr>
            <p:ph type="title"/>
          </p:nvPr>
        </p:nvSpPr>
        <p:spPr>
          <a:xfrm>
            <a:off x="1353960" y="173160"/>
            <a:ext cx="6569280" cy="497160"/>
          </a:xfrm>
          <a:prstGeom prst="rect">
            <a:avLst/>
          </a:prstGeom>
          <a:noFill/>
          <a:ln w="0">
            <a:noFill/>
          </a:ln>
        </p:spPr>
        <p:txBody>
          <a:bodyPr lIns="90000" rIns="90000" tIns="46800" bIns="46800" anchor="ctr">
            <a:noAutofit/>
          </a:bodyPr>
          <a:p>
            <a:pPr indent="0" algn="ctr" defTabSz="914400">
              <a:lnSpc>
                <a:spcPct val="100000"/>
              </a:lnSpc>
              <a:spcBef>
                <a:spcPts val="139"/>
              </a:spcBef>
              <a:spcAft>
                <a:spcPts val="139"/>
              </a:spcAft>
              <a:buNone/>
              <a:tabLst>
                <a:tab algn="l" pos="0"/>
              </a:tabLst>
            </a:pPr>
            <a:r>
              <a:rPr b="1" lang="en-US" sz="2400" strike="noStrike" u="none">
                <a:solidFill>
                  <a:srgbClr val="333399"/>
                </a:solidFill>
                <a:effectLst/>
                <a:uFillTx/>
                <a:latin typeface="Arial"/>
                <a:ea typeface="DejaVu Sans"/>
              </a:rPr>
              <a:t>Features of the integrated archive</a:t>
            </a:r>
            <a:endParaRPr b="0" lang="it-IT" sz="2400" strike="noStrike" u="none">
              <a:solidFill>
                <a:srgbClr val="000000"/>
              </a:solidFill>
              <a:effectLst/>
              <a:uFillTx/>
              <a:latin typeface="Arial"/>
            </a:endParaRPr>
          </a:p>
        </p:txBody>
      </p:sp>
      <p:sp>
        <p:nvSpPr>
          <p:cNvPr id="74" name="PlaceHolder 2"/>
          <p:cNvSpPr>
            <a:spLocks noGrp="1"/>
          </p:cNvSpPr>
          <p:nvPr>
            <p:ph/>
          </p:nvPr>
        </p:nvSpPr>
        <p:spPr>
          <a:xfrm>
            <a:off x="457200" y="809640"/>
            <a:ext cx="8228160" cy="5315040"/>
          </a:xfrm>
          <a:prstGeom prst="rect">
            <a:avLst/>
          </a:prstGeom>
          <a:noFill/>
          <a:ln w="0">
            <a:noFill/>
          </a:ln>
        </p:spPr>
        <p:txBody>
          <a:bodyPr lIns="90000" rIns="90000" tIns="46800" bIns="46800" anchor="t">
            <a:normAutofit/>
          </a:bodyPr>
          <a:p>
            <a:pPr marL="285840" indent="-285840" algn="just" defTabSz="914400">
              <a:lnSpc>
                <a:spcPct val="150000"/>
              </a:lnSpc>
              <a:spcBef>
                <a:spcPts val="539"/>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it is an unified system that allows both separate management of individual activities and their integration in the use of common data and the uniform citation of these, avoiding checks that would be repeated within each research</a:t>
            </a:r>
            <a:endParaRPr b="0" lang="it-IT" sz="1600" strike="noStrike" u="none">
              <a:solidFill>
                <a:srgbClr val="000000"/>
              </a:solidFill>
              <a:effectLst/>
              <a:uFillTx/>
              <a:latin typeface="Arial"/>
            </a:endParaRPr>
          </a:p>
          <a:p>
            <a:pPr marL="285840" indent="-285840" algn="just" defTabSz="914400">
              <a:lnSpc>
                <a:spcPct val="150000"/>
              </a:lnSpc>
              <a:spcBef>
                <a:spcPts val="539"/>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the main elements in common: names of medieval authors, titles of their works, titles of anonymous texts, and manuscripts</a:t>
            </a:r>
            <a:endParaRPr b="0" lang="it-IT" sz="1600" strike="noStrike" u="none">
              <a:solidFill>
                <a:srgbClr val="000000"/>
              </a:solidFill>
              <a:effectLst/>
              <a:uFillTx/>
              <a:latin typeface="Arial"/>
            </a:endParaRPr>
          </a:p>
          <a:p>
            <a:pPr marL="285840" indent="-285840" algn="just" defTabSz="914400">
              <a:lnSpc>
                <a:spcPct val="150000"/>
              </a:lnSpc>
              <a:spcBef>
                <a:spcPts val="539"/>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whatever is the project that introduces these elements, they are immediately visible and can be used by other researches</a:t>
            </a:r>
            <a:endParaRPr b="0" lang="it-IT" sz="1600" strike="noStrike" u="none">
              <a:solidFill>
                <a:srgbClr val="000000"/>
              </a:solidFill>
              <a:effectLst/>
              <a:uFillTx/>
              <a:latin typeface="Arial"/>
            </a:endParaRPr>
          </a:p>
          <a:p>
            <a:pPr marL="341280" indent="-285840" algn="just" defTabSz="914400">
              <a:lnSpc>
                <a:spcPct val="150000"/>
              </a:lnSpc>
              <a:spcBef>
                <a:spcPts val="539"/>
              </a:spcBef>
              <a:spcAft>
                <a:spcPts val="139"/>
              </a:spcAft>
              <a:buNone/>
              <a:tabLst>
                <a:tab algn="l" pos="0"/>
              </a:tabLst>
            </a:pPr>
            <a:endParaRPr b="0" lang="it-IT" sz="1600" strike="noStrike" u="none">
              <a:solidFill>
                <a:srgbClr val="000000"/>
              </a:solidFill>
              <a:effectLst/>
              <a:uFillTx/>
              <a:latin typeface="Arial"/>
            </a:endParaRPr>
          </a:p>
        </p:txBody>
      </p:sp>
      <p:sp>
        <p:nvSpPr>
          <p:cNvPr id="75" name="Rectangle 1"/>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76" name="PlaceHolder 3"/>
          <p:cNvSpPr>
            <a:spLocks noGrp="1"/>
          </p:cNvSpPr>
          <p:nvPr>
            <p:ph type="sldNum" idx="17"/>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3755FA90-88CB-4895-81C4-640E06DAF773}" type="slidenum">
              <a:rPr b="0" i="1" lang="en-US" sz="1800" strike="noStrike" u="none">
                <a:solidFill>
                  <a:schemeClr val="lt1"/>
                </a:solidFill>
                <a:effectLst/>
                <a:uFillTx/>
                <a:latin typeface="Arial"/>
                <a:ea typeface="DejaVu Sans"/>
              </a:rPr>
              <a:t>12</a:t>
            </a:fld>
            <a:endParaRPr b="0" lang="it-IT" sz="1800" strike="noStrike" u="none">
              <a:solidFill>
                <a:srgbClr val="000000"/>
              </a:solidFill>
              <a:effectLst/>
              <a:uFillTx/>
              <a:latin typeface="Times New Roman"/>
            </a:endParaRPr>
          </a:p>
        </p:txBody>
      </p:sp>
      <p:pic>
        <p:nvPicPr>
          <p:cNvPr id="77" name="Picture 6"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41040"/>
            <a:ext cx="8134200" cy="1141560"/>
          </a:xfrm>
          <a:prstGeom prst="rect">
            <a:avLst/>
          </a:prstGeom>
          <a:noFill/>
          <a:ln w="0">
            <a:noFill/>
          </a:ln>
        </p:spPr>
        <p:txBody>
          <a:bodyPr lIns="90000" rIns="90000" tIns="46800" bIns="46800" anchor="ctr">
            <a:noAutofit/>
          </a:bodyPr>
          <a:p>
            <a:pPr indent="0" algn="just" defTabSz="914400">
              <a:lnSpc>
                <a:spcPct val="100000"/>
              </a:lnSpc>
              <a:spcBef>
                <a:spcPts val="139"/>
              </a:spcBef>
              <a:spcAft>
                <a:spcPts val="139"/>
              </a:spcAft>
              <a:buNone/>
              <a:tabLst>
                <a:tab algn="l" pos="0"/>
              </a:tabLst>
            </a:pPr>
            <a:r>
              <a:rPr b="1" lang="en-US" sz="2400" strike="noStrike" u="none">
                <a:solidFill>
                  <a:srgbClr val="333399"/>
                </a:solidFill>
                <a:effectLst/>
                <a:uFillTx/>
                <a:latin typeface="Arial"/>
                <a:ea typeface="DejaVu Sans"/>
              </a:rPr>
              <a:t>Interaction with the collaborators that implement the database of «Medioevo latino»</a:t>
            </a:r>
            <a:endParaRPr b="0" lang="it-IT" sz="2400" strike="noStrike" u="none">
              <a:solidFill>
                <a:srgbClr val="000000"/>
              </a:solidFill>
              <a:effectLst/>
              <a:uFillTx/>
              <a:latin typeface="Arial"/>
            </a:endParaRPr>
          </a:p>
        </p:txBody>
      </p:sp>
      <p:sp>
        <p:nvSpPr>
          <p:cNvPr id="79" name="PlaceHolder 2"/>
          <p:cNvSpPr>
            <a:spLocks noGrp="1"/>
          </p:cNvSpPr>
          <p:nvPr>
            <p:ph/>
          </p:nvPr>
        </p:nvSpPr>
        <p:spPr>
          <a:xfrm>
            <a:off x="457200" y="1380240"/>
            <a:ext cx="8228160" cy="4524480"/>
          </a:xfrm>
          <a:prstGeom prst="rect">
            <a:avLst/>
          </a:prstGeom>
          <a:noFill/>
          <a:ln w="0">
            <a:noFill/>
          </a:ln>
        </p:spPr>
        <p:txBody>
          <a:bodyPr lIns="90000" rIns="90000" tIns="46800" bIns="46800" anchor="t">
            <a:normAutofit/>
          </a:bodyPr>
          <a:p>
            <a:pPr marL="285840" indent="-285840" algn="just" defTabSz="914400">
              <a:lnSpc>
                <a:spcPct val="150000"/>
              </a:lnSpc>
              <a:spcBef>
                <a:spcPts val="539"/>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collaborators are provided of a personal website for data entry (the so-called «bussolotto»)</a:t>
            </a:r>
            <a:endParaRPr b="0" lang="it-IT" sz="1600" strike="noStrike" u="none">
              <a:solidFill>
                <a:srgbClr val="000000"/>
              </a:solidFill>
              <a:effectLst/>
              <a:uFillTx/>
              <a:latin typeface="Arial"/>
            </a:endParaRPr>
          </a:p>
          <a:p>
            <a:pPr marL="285840" indent="-285840" algn="just" defTabSz="914400">
              <a:lnSpc>
                <a:spcPct val="150000"/>
              </a:lnSpc>
              <a:spcBef>
                <a:spcPts val="539"/>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they are administrators of their site, so every function is active (they may create a new record in every list, edit and delete records entered)</a:t>
            </a:r>
            <a:endParaRPr b="0" lang="it-IT" sz="1600" strike="noStrike" u="none">
              <a:solidFill>
                <a:srgbClr val="000000"/>
              </a:solidFill>
              <a:effectLst/>
              <a:uFillTx/>
              <a:latin typeface="Arial"/>
            </a:endParaRPr>
          </a:p>
          <a:p>
            <a:pPr marL="285840" indent="-285840" algn="just" defTabSz="914400">
              <a:lnSpc>
                <a:spcPct val="150000"/>
              </a:lnSpc>
              <a:spcBef>
                <a:spcPts val="539"/>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GB" sz="1600" strike="noStrike" u="none">
                <a:solidFill>
                  <a:srgbClr val="000000"/>
                </a:solidFill>
                <a:effectLst/>
                <a:uFillTx/>
                <a:latin typeface="Arial"/>
                <a:ea typeface="DejaVu Sans"/>
              </a:rPr>
              <a:t>d</a:t>
            </a:r>
            <a:r>
              <a:rPr b="0" lang="en-US" sz="1600" strike="noStrike" u="none">
                <a:solidFill>
                  <a:srgbClr val="000000"/>
                </a:solidFill>
                <a:effectLst/>
                <a:uFillTx/>
                <a:latin typeface="Arial"/>
                <a:ea typeface="DejaVu Sans"/>
              </a:rPr>
              <a:t>ata from personal sites are imported into the central data-base through a special SW that also indicates to the editorial staff any new element inserted by collaborators in the lists (the so-called «report»). The editorial staff will provide to check the correctness of the data, possibly modifying them, after a check on the data already present in the various databases</a:t>
            </a:r>
            <a:endParaRPr b="0" lang="it-IT" sz="1600" strike="noStrike" u="none">
              <a:solidFill>
                <a:srgbClr val="000000"/>
              </a:solidFill>
              <a:effectLst/>
              <a:uFillTx/>
              <a:latin typeface="Arial"/>
            </a:endParaRPr>
          </a:p>
          <a:p>
            <a:pPr marL="341280" indent="-285840" algn="just" defTabSz="914400">
              <a:lnSpc>
                <a:spcPct val="90000"/>
              </a:lnSpc>
              <a:spcBef>
                <a:spcPts val="539"/>
              </a:spcBef>
              <a:spcAft>
                <a:spcPts val="139"/>
              </a:spcAft>
              <a:buNone/>
              <a:tabLst>
                <a:tab algn="l" pos="0"/>
              </a:tabLst>
            </a:pPr>
            <a:endParaRPr b="0" lang="it-IT" sz="1600" strike="noStrike" u="none">
              <a:solidFill>
                <a:srgbClr val="000000"/>
              </a:solidFill>
              <a:effectLst/>
              <a:uFillTx/>
              <a:latin typeface="Arial"/>
            </a:endParaRPr>
          </a:p>
        </p:txBody>
      </p:sp>
      <p:sp>
        <p:nvSpPr>
          <p:cNvPr id="80" name="Rectangle 1"/>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81" name="PlaceHolder 3"/>
          <p:cNvSpPr>
            <a:spLocks noGrp="1"/>
          </p:cNvSpPr>
          <p:nvPr>
            <p:ph type="sldNum" idx="18"/>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27C36F81-4A35-4E20-A878-8BAEF6431A41}" type="slidenum">
              <a:rPr b="0" i="1" lang="en-US" sz="1800" strike="noStrike" u="none">
                <a:solidFill>
                  <a:schemeClr val="lt1"/>
                </a:solidFill>
                <a:effectLst/>
                <a:uFillTx/>
                <a:latin typeface="Arial"/>
                <a:ea typeface="DejaVu Sans"/>
              </a:rPr>
              <a:t>13</a:t>
            </a:fld>
            <a:endParaRPr b="0" lang="it-IT" sz="1800" strike="noStrike" u="none">
              <a:solidFill>
                <a:srgbClr val="000000"/>
              </a:solidFill>
              <a:effectLst/>
              <a:uFillTx/>
              <a:latin typeface="Times New Roman"/>
            </a:endParaRPr>
          </a:p>
        </p:txBody>
      </p:sp>
      <p:pic>
        <p:nvPicPr>
          <p:cNvPr id="82" name="Picture 6"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1657800" y="77760"/>
            <a:ext cx="5752440" cy="688680"/>
          </a:xfrm>
          <a:prstGeom prst="rect">
            <a:avLst/>
          </a:prstGeom>
          <a:noFill/>
          <a:ln w="0">
            <a:noFill/>
          </a:ln>
        </p:spPr>
        <p:txBody>
          <a:bodyPr lIns="90000" rIns="90000" tIns="46800" bIns="46800" anchor="ctr">
            <a:noAutofit/>
          </a:bodyPr>
          <a:p>
            <a:pPr indent="0" algn="just" defTabSz="914400">
              <a:lnSpc>
                <a:spcPct val="100000"/>
              </a:lnSpc>
              <a:spcBef>
                <a:spcPts val="139"/>
              </a:spcBef>
              <a:spcAft>
                <a:spcPts val="139"/>
              </a:spcAft>
              <a:buNone/>
              <a:tabLst>
                <a:tab algn="l" pos="0"/>
              </a:tabLst>
            </a:pPr>
            <a:r>
              <a:rPr b="1" lang="en-GB" sz="2400" strike="noStrike" u="none">
                <a:solidFill>
                  <a:srgbClr val="333399"/>
                </a:solidFill>
                <a:effectLst/>
                <a:uFillTx/>
                <a:latin typeface="Arial"/>
                <a:ea typeface="DejaVu Sans"/>
              </a:rPr>
              <a:t>The MEL form for data entry</a:t>
            </a:r>
            <a:endParaRPr b="0" lang="it-IT" sz="2400" strike="noStrike" u="none">
              <a:solidFill>
                <a:srgbClr val="000000"/>
              </a:solidFill>
              <a:effectLst/>
              <a:uFillTx/>
              <a:latin typeface="Arial"/>
            </a:endParaRPr>
          </a:p>
        </p:txBody>
      </p:sp>
      <p:sp>
        <p:nvSpPr>
          <p:cNvPr id="84" name="PlaceHolder 2"/>
          <p:cNvSpPr>
            <a:spLocks noGrp="1"/>
          </p:cNvSpPr>
          <p:nvPr>
            <p:ph/>
          </p:nvPr>
        </p:nvSpPr>
        <p:spPr>
          <a:xfrm>
            <a:off x="457200" y="1600200"/>
            <a:ext cx="8228160" cy="4524480"/>
          </a:xfrm>
          <a:prstGeom prst="rect">
            <a:avLst/>
          </a:prstGeom>
          <a:noFill/>
          <a:ln w="0">
            <a:noFill/>
          </a:ln>
        </p:spPr>
        <p:txBody>
          <a:bodyPr lIns="90000" rIns="90000" tIns="46800" bIns="46800" anchor="t">
            <a:normAutofit/>
          </a:bodyPr>
          <a:p>
            <a:pPr marL="285840" indent="-285840" algn="just" defTabSz="914400">
              <a:lnSpc>
                <a:spcPct val="150000"/>
              </a:lnSpc>
              <a:spcBef>
                <a:spcPts val="539"/>
              </a:spcBef>
              <a:spcAft>
                <a:spcPts val="139"/>
              </a:spcAft>
              <a:buSzPct val="103090"/>
              <a:buBlip>
                <a:blip r:embed="rId1"/>
              </a:buBlip>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600" strike="noStrike" u="none">
                <a:solidFill>
                  <a:srgbClr val="000000"/>
                </a:solidFill>
                <a:effectLst/>
                <a:uFillTx/>
                <a:latin typeface="Arial"/>
                <a:ea typeface="DejaVu Sans"/>
              </a:rPr>
              <a:t>The  main feature (also from the point of view of the working method) is the presence of lists in most fields (scholars, medieval authors, titles, place of publication, publishing houses, periodicals, series, indexes of manuscripts, places, scholars, etc.). The lists correspond to archives variously articulated (consisting of a single field eg. index of places or with an articulated structure as the index of manuscripts)</a:t>
            </a:r>
            <a:endParaRPr b="0" lang="it-IT" sz="1600" strike="noStrike" u="none">
              <a:solidFill>
                <a:srgbClr val="000000"/>
              </a:solidFill>
              <a:effectLst/>
              <a:uFillTx/>
              <a:latin typeface="Arial"/>
            </a:endParaRPr>
          </a:p>
          <a:p>
            <a:pPr marL="343080" indent="-285840" algn="just" defTabSz="914400">
              <a:lnSpc>
                <a:spcPct val="150000"/>
              </a:lnSpc>
              <a:spcBef>
                <a:spcPts val="539"/>
              </a:spcBef>
              <a:spcAft>
                <a:spcPts val="139"/>
              </a:spcAft>
              <a:buNone/>
              <a:tabLst>
                <a:tab algn="l" pos="0"/>
              </a:tabLst>
            </a:pPr>
            <a:endParaRPr b="0" lang="it-IT" sz="1600" strike="noStrike" u="none">
              <a:solidFill>
                <a:srgbClr val="000000"/>
              </a:solidFill>
              <a:effectLst/>
              <a:uFillTx/>
              <a:latin typeface="Arial"/>
            </a:endParaRPr>
          </a:p>
        </p:txBody>
      </p:sp>
      <p:sp>
        <p:nvSpPr>
          <p:cNvPr id="85" name="Rectangle 1"/>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86" name="PlaceHolder 3"/>
          <p:cNvSpPr>
            <a:spLocks noGrp="1"/>
          </p:cNvSpPr>
          <p:nvPr>
            <p:ph type="sldNum" idx="19"/>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79F26E66-1299-473D-956E-9CD903F26D65}" type="slidenum">
              <a:rPr b="0" i="1" lang="en-US" sz="1800" strike="noStrike" u="none">
                <a:solidFill>
                  <a:schemeClr val="lt1"/>
                </a:solidFill>
                <a:effectLst/>
                <a:uFillTx/>
                <a:latin typeface="Arial"/>
                <a:ea typeface="DejaVu Sans"/>
              </a:rPr>
              <a:t>14</a:t>
            </a:fld>
            <a:endParaRPr b="0" lang="it-IT" sz="1800" strike="noStrike" u="none">
              <a:solidFill>
                <a:srgbClr val="000000"/>
              </a:solidFill>
              <a:effectLst/>
              <a:uFillTx/>
              <a:latin typeface="Times New Roman"/>
            </a:endParaRPr>
          </a:p>
        </p:txBody>
      </p:sp>
      <p:pic>
        <p:nvPicPr>
          <p:cNvPr id="87" name="Picture 4" descr="A circular object with a drawing of a monkey&#10;&#10;AI-generated content may be incorrect."/>
          <p:cNvPicPr/>
          <p:nvPr/>
        </p:nvPicPr>
        <p:blipFill>
          <a:blip r:embed="rId2"/>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946800" y="155880"/>
            <a:ext cx="7248960" cy="543960"/>
          </a:xfrm>
          <a:prstGeom prst="rect">
            <a:avLst/>
          </a:prstGeom>
          <a:noFill/>
          <a:ln w="0">
            <a:noFill/>
          </a:ln>
        </p:spPr>
        <p:txBody>
          <a:bodyPr lIns="90000" rIns="90000" tIns="46800" bIns="46800" anchor="ctr">
            <a:noAutofit/>
          </a:bodyPr>
          <a:p>
            <a:pPr indent="0" algn="just" defTabSz="914400">
              <a:lnSpc>
                <a:spcPct val="100000"/>
              </a:lnSpc>
              <a:spcBef>
                <a:spcPts val="139"/>
              </a:spcBef>
              <a:spcAft>
                <a:spcPts val="139"/>
              </a:spcAft>
              <a:buNone/>
              <a:tabLst>
                <a:tab algn="l" pos="0"/>
              </a:tabLst>
            </a:pPr>
            <a:r>
              <a:rPr b="1" lang="en-GB" sz="2400" strike="noStrike" u="none">
                <a:solidFill>
                  <a:srgbClr val="333399"/>
                </a:solidFill>
                <a:effectLst/>
                <a:uFillTx/>
                <a:latin typeface="Arial"/>
                <a:ea typeface="DejaVu Sans"/>
              </a:rPr>
              <a:t>Analysis of «Medioevo latino» structure</a:t>
            </a:r>
            <a:endParaRPr b="0" lang="it-IT" sz="2400" strike="noStrike" u="none">
              <a:solidFill>
                <a:srgbClr val="000000"/>
              </a:solidFill>
              <a:effectLst/>
              <a:uFillTx/>
              <a:latin typeface="Arial"/>
            </a:endParaRPr>
          </a:p>
        </p:txBody>
      </p:sp>
      <p:sp>
        <p:nvSpPr>
          <p:cNvPr id="89" name="PlaceHolder 2"/>
          <p:cNvSpPr>
            <a:spLocks noGrp="1"/>
          </p:cNvSpPr>
          <p:nvPr>
            <p:ph/>
          </p:nvPr>
        </p:nvSpPr>
        <p:spPr>
          <a:xfrm>
            <a:off x="432000" y="1928880"/>
            <a:ext cx="8278920" cy="3706200"/>
          </a:xfrm>
          <a:prstGeom prst="rect">
            <a:avLst/>
          </a:prstGeom>
          <a:noFill/>
          <a:ln w="0">
            <a:noFill/>
          </a:ln>
        </p:spPr>
        <p:txBody>
          <a:bodyPr lIns="90000" rIns="90000" tIns="46800" bIns="46800" anchor="t">
            <a:noAutofit/>
          </a:bodyPr>
          <a:p>
            <a:pPr marL="285840" indent="-285840" algn="just" defTabSz="914400">
              <a:lnSpc>
                <a:spcPct val="150000"/>
              </a:lnSpc>
              <a:spcBef>
                <a:spcPts val="539"/>
              </a:spcBef>
              <a:spcAft>
                <a:spcPts val="139"/>
              </a:spcAft>
              <a:buClr>
                <a:srgbClr val="333399"/>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400" strike="noStrike" u="none">
                <a:solidFill>
                  <a:srgbClr val="292929"/>
                </a:solidFill>
                <a:effectLst/>
                <a:uFillTx/>
                <a:latin typeface="Arial"/>
                <a:ea typeface="DejaVu Sans"/>
              </a:rPr>
              <a:t>chronology: from ca. 475 till Erasmus and Copernicus) </a:t>
            </a:r>
            <a:endParaRPr b="0" lang="it-IT" sz="1400" strike="noStrike" u="none">
              <a:solidFill>
                <a:srgbClr val="000000"/>
              </a:solidFill>
              <a:effectLst/>
              <a:uFillTx/>
              <a:latin typeface="Arial"/>
            </a:endParaRPr>
          </a:p>
          <a:p>
            <a:pPr marL="285840" indent="-285840" algn="just" defTabSz="914400">
              <a:lnSpc>
                <a:spcPct val="150000"/>
              </a:lnSpc>
              <a:spcBef>
                <a:spcPts val="539"/>
              </a:spcBef>
              <a:spcAft>
                <a:spcPts val="139"/>
              </a:spcAft>
              <a:buClr>
                <a:srgbClr val="333399"/>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400" strike="noStrike" u="none">
                <a:solidFill>
                  <a:srgbClr val="292929"/>
                </a:solidFill>
                <a:effectLst/>
                <a:uFillTx/>
                <a:latin typeface="Arial"/>
                <a:ea typeface="DejaVu Sans"/>
              </a:rPr>
              <a:t>language: Latin; for medieval authors until the beginning of the fourteenth century that are bilingual - eg. Notker Teutonicus - all literary production, both Latin and in the vernacular, is considered; for humanists, including Dante, Petrarch and Boccaccio only the Latin texts are considered)</a:t>
            </a:r>
            <a:endParaRPr b="0" lang="it-IT" sz="1400" strike="noStrike" u="none">
              <a:solidFill>
                <a:srgbClr val="000000"/>
              </a:solidFill>
              <a:effectLst/>
              <a:uFillTx/>
              <a:latin typeface="Arial"/>
            </a:endParaRPr>
          </a:p>
          <a:p>
            <a:pPr marL="341280" indent="-285840" algn="just" defTabSz="914400">
              <a:lnSpc>
                <a:spcPct val="150000"/>
              </a:lnSpc>
              <a:spcBef>
                <a:spcPts val="539"/>
              </a:spcBef>
              <a:spcAft>
                <a:spcPts val="139"/>
              </a:spcAft>
              <a:buNone/>
              <a:tabLst>
                <a:tab algn="l" pos="0"/>
              </a:tabLst>
            </a:pPr>
            <a:endParaRPr b="0" lang="it-IT" sz="1400" strike="noStrike" u="none">
              <a:solidFill>
                <a:srgbClr val="000000"/>
              </a:solidFill>
              <a:effectLst/>
              <a:uFillTx/>
              <a:latin typeface="Arial"/>
            </a:endParaRPr>
          </a:p>
        </p:txBody>
      </p:sp>
      <p:sp>
        <p:nvSpPr>
          <p:cNvPr id="90" name="TextBox 6"/>
          <p:cNvSpPr/>
          <p:nvPr/>
        </p:nvSpPr>
        <p:spPr>
          <a:xfrm>
            <a:off x="2998080" y="1342440"/>
            <a:ext cx="3081600" cy="36792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US" sz="1800" strike="noStrike" u="none">
                <a:solidFill>
                  <a:srgbClr val="292929"/>
                </a:solidFill>
                <a:effectLst/>
                <a:uFillTx/>
                <a:latin typeface="Arial"/>
                <a:ea typeface="DejaVu Sans"/>
              </a:rPr>
              <a:t>Part one</a:t>
            </a:r>
            <a:r>
              <a:rPr b="0" lang="en-US" sz="1800" strike="noStrike" u="none">
                <a:solidFill>
                  <a:srgbClr val="292929"/>
                </a:solidFill>
                <a:effectLst/>
                <a:uFillTx/>
                <a:latin typeface="Arial"/>
                <a:ea typeface="DejaVu Sans"/>
              </a:rPr>
              <a:t>:  Authors and texts</a:t>
            </a:r>
            <a:endParaRPr b="0" lang="it-IT" sz="1800" strike="noStrike" u="none">
              <a:solidFill>
                <a:srgbClr val="000000"/>
              </a:solidFill>
              <a:effectLst/>
              <a:uFillTx/>
              <a:latin typeface="Arial"/>
            </a:endParaRPr>
          </a:p>
        </p:txBody>
      </p:sp>
      <p:sp>
        <p:nvSpPr>
          <p:cNvPr id="91" name="Rectangle 1"/>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92" name="PlaceHolder 3"/>
          <p:cNvSpPr>
            <a:spLocks noGrp="1"/>
          </p:cNvSpPr>
          <p:nvPr>
            <p:ph type="sldNum" idx="20"/>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49FD4A84-0A85-4685-9A6C-D29EAD0A66BC}" type="slidenum">
              <a:rPr b="0" i="1" lang="en-US" sz="1800" strike="noStrike" u="none">
                <a:solidFill>
                  <a:schemeClr val="lt1"/>
                </a:solidFill>
                <a:effectLst/>
                <a:uFillTx/>
                <a:latin typeface="Arial"/>
                <a:ea typeface="DejaVu Sans"/>
              </a:rPr>
              <a:t>14</a:t>
            </a:fld>
            <a:endParaRPr b="0" lang="it-IT" sz="1800" strike="noStrike" u="none">
              <a:solidFill>
                <a:srgbClr val="000000"/>
              </a:solidFill>
              <a:effectLst/>
              <a:uFillTx/>
              <a:latin typeface="Times New Roman"/>
            </a:endParaRPr>
          </a:p>
        </p:txBody>
      </p:sp>
      <p:pic>
        <p:nvPicPr>
          <p:cNvPr id="93" name="Picture 7"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1185480" y="149760"/>
            <a:ext cx="7248960" cy="543960"/>
          </a:xfrm>
          <a:prstGeom prst="rect">
            <a:avLst/>
          </a:prstGeom>
          <a:noFill/>
          <a:ln w="0">
            <a:noFill/>
          </a:ln>
        </p:spPr>
        <p:txBody>
          <a:bodyPr lIns="90000" rIns="90000" tIns="46800" bIns="46800" anchor="ctr">
            <a:noAutofit/>
          </a:bodyPr>
          <a:p>
            <a:pPr indent="0" algn="just" defTabSz="914400">
              <a:lnSpc>
                <a:spcPct val="100000"/>
              </a:lnSpc>
              <a:spcBef>
                <a:spcPts val="139"/>
              </a:spcBef>
              <a:spcAft>
                <a:spcPts val="139"/>
              </a:spcAft>
              <a:buNone/>
              <a:tabLst>
                <a:tab algn="l" pos="0"/>
              </a:tabLst>
            </a:pPr>
            <a:r>
              <a:rPr b="1" lang="en-GB" sz="2400" strike="noStrike" u="none">
                <a:solidFill>
                  <a:srgbClr val="333399"/>
                </a:solidFill>
                <a:effectLst/>
                <a:uFillTx/>
                <a:latin typeface="Arial"/>
                <a:ea typeface="DejaVu Sans"/>
              </a:rPr>
              <a:t>Analysis of «Medioevo latino» structure</a:t>
            </a:r>
            <a:endParaRPr b="0" lang="it-IT" sz="2400" strike="noStrike" u="none">
              <a:solidFill>
                <a:srgbClr val="000000"/>
              </a:solidFill>
              <a:effectLst/>
              <a:uFillTx/>
              <a:latin typeface="Arial"/>
            </a:endParaRPr>
          </a:p>
        </p:txBody>
      </p:sp>
      <p:sp>
        <p:nvSpPr>
          <p:cNvPr id="95" name="PlaceHolder 2"/>
          <p:cNvSpPr>
            <a:spLocks noGrp="1"/>
          </p:cNvSpPr>
          <p:nvPr>
            <p:ph/>
          </p:nvPr>
        </p:nvSpPr>
        <p:spPr>
          <a:xfrm>
            <a:off x="909360" y="1728720"/>
            <a:ext cx="7801200" cy="3831120"/>
          </a:xfrm>
          <a:prstGeom prst="rect">
            <a:avLst/>
          </a:prstGeom>
          <a:noFill/>
          <a:ln w="0">
            <a:noFill/>
          </a:ln>
        </p:spPr>
        <p:txBody>
          <a:bodyPr lIns="90000" rIns="90000" tIns="46800" bIns="46800" anchor="t">
            <a:noAutofit/>
          </a:bodyPr>
          <a:p>
            <a:pPr marL="285840" indent="-285840" algn="just" defTabSz="914400">
              <a:lnSpc>
                <a:spcPct val="150000"/>
              </a:lnSpc>
              <a:spcBef>
                <a:spcPts val="539"/>
              </a:spcBef>
              <a:spcAft>
                <a:spcPts val="139"/>
              </a:spcAft>
              <a:buClr>
                <a:srgbClr val="333399"/>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600" strike="noStrike" u="none">
                <a:solidFill>
                  <a:srgbClr val="292929"/>
                </a:solidFill>
                <a:effectLst/>
                <a:uFillTx/>
                <a:latin typeface="Arial"/>
                <a:ea typeface="DejaVu Sans"/>
              </a:rPr>
              <a:t>Tradition (Fortleben) of ancient and patristic authors in the Middle Ages</a:t>
            </a:r>
            <a:endParaRPr b="0" lang="it-IT" sz="1600" strike="noStrike" u="none">
              <a:solidFill>
                <a:srgbClr val="000000"/>
              </a:solidFill>
              <a:effectLst/>
              <a:uFillTx/>
              <a:latin typeface="Arial"/>
            </a:endParaRPr>
          </a:p>
          <a:p>
            <a:pPr marL="285840" indent="-285840" algn="just" defTabSz="914400">
              <a:lnSpc>
                <a:spcPct val="150000"/>
              </a:lnSpc>
              <a:spcBef>
                <a:spcPts val="539"/>
              </a:spcBef>
              <a:spcAft>
                <a:spcPts val="139"/>
              </a:spcAft>
              <a:buClr>
                <a:srgbClr val="333399"/>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600" strike="noStrike" u="none">
                <a:solidFill>
                  <a:srgbClr val="292929"/>
                </a:solidFill>
                <a:effectLst/>
                <a:uFillTx/>
                <a:latin typeface="Arial"/>
                <a:ea typeface="DejaVu Sans"/>
              </a:rPr>
              <a:t>Tradition (Fortleben) of biblical texts in the Middle Ages</a:t>
            </a:r>
            <a:endParaRPr b="0" lang="it-IT" sz="1600" strike="noStrike" u="none">
              <a:solidFill>
                <a:srgbClr val="000000"/>
              </a:solidFill>
              <a:effectLst/>
              <a:uFillTx/>
              <a:latin typeface="Arial"/>
            </a:endParaRPr>
          </a:p>
          <a:p>
            <a:pPr marL="343080" indent="-285840" algn="just" defTabSz="914400">
              <a:lnSpc>
                <a:spcPct val="150000"/>
              </a:lnSpc>
              <a:spcBef>
                <a:spcPts val="539"/>
              </a:spcBef>
              <a:spcAft>
                <a:spcPts val="139"/>
              </a:spcAft>
              <a:buNone/>
              <a:tabLst>
                <a:tab algn="l" pos="0"/>
              </a:tabLst>
            </a:pPr>
            <a:endParaRPr b="0" lang="it-IT" sz="1050" strike="noStrike" u="none">
              <a:solidFill>
                <a:srgbClr val="000000"/>
              </a:solidFill>
              <a:effectLst/>
              <a:uFillTx/>
              <a:latin typeface="Arial"/>
            </a:endParaRPr>
          </a:p>
        </p:txBody>
      </p:sp>
      <p:sp>
        <p:nvSpPr>
          <p:cNvPr id="96" name="TextBox 6"/>
          <p:cNvSpPr/>
          <p:nvPr/>
        </p:nvSpPr>
        <p:spPr>
          <a:xfrm>
            <a:off x="3411720" y="983880"/>
            <a:ext cx="2254320" cy="455040"/>
          </a:xfrm>
          <a:prstGeom prst="rect">
            <a:avLst/>
          </a:prstGeom>
          <a:noFill/>
          <a:ln w="0">
            <a:noFill/>
          </a:ln>
        </p:spPr>
        <p:style>
          <a:lnRef idx="0"/>
          <a:fillRef idx="0"/>
          <a:effectRef idx="0"/>
          <a:fontRef idx="minor"/>
        </p:style>
        <p:txBody>
          <a:bodyPr wrap="none" lIns="90000" rIns="90000" tIns="45000" bIns="45000" anchor="t">
            <a:spAutoFit/>
          </a:bodyPr>
          <a:p>
            <a:pPr marL="343080" indent="-285840" algn="just" defTabSz="914400">
              <a:lnSpc>
                <a:spcPct val="150000"/>
              </a:lnSpc>
              <a:spcBef>
                <a:spcPts val="539"/>
              </a:spcBef>
              <a:spcAft>
                <a:spcPts val="139"/>
              </a:spcAft>
              <a:tabLst>
                <a:tab algn="l" pos="0"/>
              </a:tabLst>
            </a:pPr>
            <a:r>
              <a:rPr b="1" lang="en-US" sz="1800" strike="noStrike" u="none">
                <a:solidFill>
                  <a:srgbClr val="292929"/>
                </a:solidFill>
                <a:effectLst/>
                <a:uFillTx/>
                <a:latin typeface="Arial"/>
                <a:ea typeface="DejaVu Sans"/>
              </a:rPr>
              <a:t>Part two</a:t>
            </a:r>
            <a:r>
              <a:rPr b="0" lang="en-US" sz="1800" strike="noStrike" u="none">
                <a:solidFill>
                  <a:srgbClr val="292929"/>
                </a:solidFill>
                <a:effectLst/>
                <a:uFillTx/>
                <a:latin typeface="Arial"/>
                <a:ea typeface="DejaVu Sans"/>
              </a:rPr>
              <a:t>: Fortleben</a:t>
            </a:r>
            <a:endParaRPr b="0" lang="it-IT" sz="1800" strike="noStrike" u="none">
              <a:solidFill>
                <a:srgbClr val="000000"/>
              </a:solidFill>
              <a:effectLst/>
              <a:uFillTx/>
              <a:latin typeface="Arial"/>
            </a:endParaRPr>
          </a:p>
        </p:txBody>
      </p:sp>
      <p:sp>
        <p:nvSpPr>
          <p:cNvPr id="97" name="Rectangle 1"/>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98" name="PlaceHolder 3"/>
          <p:cNvSpPr>
            <a:spLocks noGrp="1"/>
          </p:cNvSpPr>
          <p:nvPr>
            <p:ph type="sldNum" idx="21"/>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5EC29FAB-E82C-405C-A723-F04410DD2BB7}" type="slidenum">
              <a:rPr b="0" i="1" lang="en-US" sz="1800" strike="noStrike" u="none">
                <a:solidFill>
                  <a:schemeClr val="lt1"/>
                </a:solidFill>
                <a:effectLst/>
                <a:uFillTx/>
                <a:latin typeface="Arial"/>
                <a:ea typeface="DejaVu Sans"/>
              </a:rPr>
              <a:t>14</a:t>
            </a:fld>
            <a:endParaRPr b="0" lang="it-IT" sz="1800" strike="noStrike" u="none">
              <a:solidFill>
                <a:srgbClr val="000000"/>
              </a:solidFill>
              <a:effectLst/>
              <a:uFillTx/>
              <a:latin typeface="Times New Roman"/>
            </a:endParaRPr>
          </a:p>
        </p:txBody>
      </p:sp>
      <p:pic>
        <p:nvPicPr>
          <p:cNvPr id="99" name="Picture 7"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00" name="PlaceHolder 1"/>
          <p:cNvSpPr>
            <a:spLocks noGrp="1"/>
          </p:cNvSpPr>
          <p:nvPr>
            <p:ph type="title"/>
          </p:nvPr>
        </p:nvSpPr>
        <p:spPr>
          <a:xfrm>
            <a:off x="1361880" y="149760"/>
            <a:ext cx="7248960" cy="543960"/>
          </a:xfrm>
          <a:prstGeom prst="rect">
            <a:avLst/>
          </a:prstGeom>
          <a:noFill/>
          <a:ln w="0">
            <a:noFill/>
          </a:ln>
        </p:spPr>
        <p:txBody>
          <a:bodyPr lIns="90000" rIns="90000" tIns="46800" bIns="46800" anchor="ctr">
            <a:noAutofit/>
          </a:bodyPr>
          <a:p>
            <a:pPr indent="0" algn="just" defTabSz="914400">
              <a:lnSpc>
                <a:spcPct val="100000"/>
              </a:lnSpc>
              <a:spcBef>
                <a:spcPts val="139"/>
              </a:spcBef>
              <a:spcAft>
                <a:spcPts val="139"/>
              </a:spcAft>
              <a:buNone/>
              <a:tabLst>
                <a:tab algn="l" pos="0"/>
              </a:tabLst>
            </a:pPr>
            <a:r>
              <a:rPr b="1" lang="en-GB" sz="2400" strike="noStrike" u="none">
                <a:solidFill>
                  <a:srgbClr val="333399"/>
                </a:solidFill>
                <a:effectLst/>
                <a:uFillTx/>
                <a:latin typeface="Arial"/>
                <a:ea typeface="DejaVu Sans"/>
              </a:rPr>
              <a:t>Analysis of «Medioevo latino» structure</a:t>
            </a:r>
            <a:endParaRPr b="0" lang="it-IT" sz="2400" strike="noStrike" u="none">
              <a:solidFill>
                <a:srgbClr val="000000"/>
              </a:solidFill>
              <a:effectLst/>
              <a:uFillTx/>
              <a:latin typeface="Arial"/>
            </a:endParaRPr>
          </a:p>
        </p:txBody>
      </p:sp>
      <p:sp>
        <p:nvSpPr>
          <p:cNvPr id="101" name="PlaceHolder 2"/>
          <p:cNvSpPr>
            <a:spLocks noGrp="1"/>
          </p:cNvSpPr>
          <p:nvPr>
            <p:ph/>
          </p:nvPr>
        </p:nvSpPr>
        <p:spPr>
          <a:xfrm>
            <a:off x="909360" y="1658880"/>
            <a:ext cx="7801200" cy="3900960"/>
          </a:xfrm>
          <a:prstGeom prst="rect">
            <a:avLst/>
          </a:prstGeom>
          <a:noFill/>
          <a:ln w="0">
            <a:noFill/>
          </a:ln>
        </p:spPr>
        <p:txBody>
          <a:bodyPr lIns="90000" rIns="90000" tIns="46800" bIns="46800" anchor="t">
            <a:noAutofit/>
          </a:bodyPr>
          <a:p>
            <a:pPr marL="285840" indent="-285840" algn="just" defTabSz="914400">
              <a:lnSpc>
                <a:spcPct val="150000"/>
              </a:lnSpc>
              <a:spcBef>
                <a:spcPts val="539"/>
              </a:spcBef>
              <a:spcAft>
                <a:spcPts val="139"/>
              </a:spcAft>
              <a:buClr>
                <a:srgbClr val="333399"/>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600" strike="noStrike" u="none">
                <a:solidFill>
                  <a:srgbClr val="292929"/>
                </a:solidFill>
                <a:effectLst/>
                <a:uFillTx/>
                <a:latin typeface="Arial"/>
                <a:ea typeface="DejaVu Sans"/>
              </a:rPr>
              <a:t>macro-section dedicated to medieval disciplines</a:t>
            </a:r>
            <a:endParaRPr b="0" lang="it-IT" sz="1600" strike="noStrike" u="none">
              <a:solidFill>
                <a:srgbClr val="000000"/>
              </a:solidFill>
              <a:effectLst/>
              <a:uFillTx/>
              <a:latin typeface="Arial"/>
            </a:endParaRPr>
          </a:p>
          <a:p>
            <a:pPr marL="285840" indent="-285840" algn="just" defTabSz="914400">
              <a:lnSpc>
                <a:spcPct val="150000"/>
              </a:lnSpc>
              <a:spcBef>
                <a:spcPts val="539"/>
              </a:spcBef>
              <a:spcAft>
                <a:spcPts val="139"/>
              </a:spcAft>
              <a:buClr>
                <a:srgbClr val="333399"/>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600" strike="noStrike" u="none">
                <a:solidFill>
                  <a:srgbClr val="292929"/>
                </a:solidFill>
                <a:effectLst/>
                <a:uFillTx/>
                <a:latin typeface="Arial"/>
                <a:ea typeface="Microsoft YaHei"/>
              </a:rPr>
              <a:t>linguistic </a:t>
            </a:r>
            <a:r>
              <a:rPr b="0" lang="en-US" sz="1600" strike="noStrike" u="none">
                <a:solidFill>
                  <a:srgbClr val="292929"/>
                </a:solidFill>
                <a:effectLst/>
                <a:uFillTx/>
                <a:latin typeface="Arial"/>
                <a:ea typeface="DejaVu Sans"/>
              </a:rPr>
              <a:t>and literary macro-section</a:t>
            </a:r>
            <a:endParaRPr b="0" lang="it-IT" sz="1600" strike="noStrike" u="none">
              <a:solidFill>
                <a:srgbClr val="000000"/>
              </a:solidFill>
              <a:effectLst/>
              <a:uFillTx/>
              <a:latin typeface="Arial"/>
            </a:endParaRPr>
          </a:p>
          <a:p>
            <a:pPr marL="285840" indent="-285840" algn="just" defTabSz="914400">
              <a:lnSpc>
                <a:spcPct val="150000"/>
              </a:lnSpc>
              <a:spcBef>
                <a:spcPts val="539"/>
              </a:spcBef>
              <a:spcAft>
                <a:spcPts val="139"/>
              </a:spcAft>
              <a:buClr>
                <a:srgbClr val="333399"/>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600" strike="noStrike" u="none">
                <a:solidFill>
                  <a:srgbClr val="292929"/>
                </a:solidFill>
                <a:effectLst/>
                <a:uFillTx/>
                <a:latin typeface="Arial"/>
                <a:ea typeface="DejaVu Sans"/>
              </a:rPr>
              <a:t>macro-section dedicated to literary genres</a:t>
            </a:r>
            <a:endParaRPr b="0" lang="it-IT" sz="1600" strike="noStrike" u="none">
              <a:solidFill>
                <a:srgbClr val="000000"/>
              </a:solidFill>
              <a:effectLst/>
              <a:uFillTx/>
              <a:latin typeface="Arial"/>
            </a:endParaRPr>
          </a:p>
          <a:p>
            <a:pPr marL="285840" indent="-285840" algn="just" defTabSz="914400">
              <a:lnSpc>
                <a:spcPct val="150000"/>
              </a:lnSpc>
              <a:spcBef>
                <a:spcPts val="539"/>
              </a:spcBef>
              <a:spcAft>
                <a:spcPts val="139"/>
              </a:spcAft>
              <a:buClr>
                <a:srgbClr val="333399"/>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600" strike="noStrike" u="none">
                <a:solidFill>
                  <a:srgbClr val="292929"/>
                </a:solidFill>
                <a:effectLst/>
                <a:uFillTx/>
                <a:latin typeface="Arial"/>
                <a:ea typeface="DejaVu Sans"/>
              </a:rPr>
              <a:t>historical-institutional macro-section</a:t>
            </a:r>
            <a:endParaRPr b="0" lang="it-IT" sz="1600" strike="noStrike" u="none">
              <a:solidFill>
                <a:srgbClr val="000000"/>
              </a:solidFill>
              <a:effectLst/>
              <a:uFillTx/>
              <a:latin typeface="Arial"/>
            </a:endParaRPr>
          </a:p>
          <a:p>
            <a:pPr marL="285840" indent="-285840" algn="just" defTabSz="914400">
              <a:lnSpc>
                <a:spcPct val="150000"/>
              </a:lnSpc>
              <a:spcBef>
                <a:spcPts val="539"/>
              </a:spcBef>
              <a:spcAft>
                <a:spcPts val="139"/>
              </a:spcAft>
              <a:buClr>
                <a:srgbClr val="333399"/>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600" strike="noStrike" u="none">
                <a:solidFill>
                  <a:srgbClr val="292929"/>
                </a:solidFill>
                <a:effectLst/>
                <a:uFillTx/>
                <a:latin typeface="Arial"/>
                <a:ea typeface="DejaVu Sans"/>
              </a:rPr>
              <a:t>macro-section devoted to aspects of spirituality and cultural history</a:t>
            </a:r>
            <a:endParaRPr b="0" lang="it-IT" sz="1600" strike="noStrike" u="none">
              <a:solidFill>
                <a:srgbClr val="000000"/>
              </a:solidFill>
              <a:effectLst/>
              <a:uFillTx/>
              <a:latin typeface="Arial"/>
            </a:endParaRPr>
          </a:p>
          <a:p>
            <a:pPr marL="285840" indent="-285840" algn="just" defTabSz="914400">
              <a:lnSpc>
                <a:spcPct val="150000"/>
              </a:lnSpc>
              <a:spcBef>
                <a:spcPts val="539"/>
              </a:spcBef>
              <a:spcAft>
                <a:spcPts val="139"/>
              </a:spcAft>
              <a:buClr>
                <a:srgbClr val="333399"/>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US" sz="1600" strike="noStrike" u="none">
                <a:solidFill>
                  <a:srgbClr val="292929"/>
                </a:solidFill>
                <a:effectLst/>
                <a:uFillTx/>
                <a:latin typeface="Arial"/>
                <a:ea typeface="DejaVu Sans"/>
              </a:rPr>
              <a:t>section dedicated to the history of the medievistic discipline </a:t>
            </a:r>
            <a:endParaRPr b="0" lang="it-IT" sz="1600" strike="noStrike" u="none">
              <a:solidFill>
                <a:srgbClr val="000000"/>
              </a:solidFill>
              <a:effectLst/>
              <a:uFillTx/>
              <a:latin typeface="Arial"/>
            </a:endParaRPr>
          </a:p>
        </p:txBody>
      </p:sp>
      <p:sp>
        <p:nvSpPr>
          <p:cNvPr id="102" name="TextBox 6"/>
          <p:cNvSpPr/>
          <p:nvPr/>
        </p:nvSpPr>
        <p:spPr>
          <a:xfrm>
            <a:off x="3912120" y="770760"/>
            <a:ext cx="1318320" cy="455040"/>
          </a:xfrm>
          <a:prstGeom prst="rect">
            <a:avLst/>
          </a:prstGeom>
          <a:noFill/>
          <a:ln w="0">
            <a:noFill/>
          </a:ln>
        </p:spPr>
        <p:style>
          <a:lnRef idx="0"/>
          <a:fillRef idx="0"/>
          <a:effectRef idx="0"/>
          <a:fontRef idx="minor"/>
        </p:style>
        <p:txBody>
          <a:bodyPr wrap="none" lIns="90000" rIns="90000" tIns="45000" bIns="45000" anchor="t">
            <a:spAutoFit/>
          </a:bodyPr>
          <a:p>
            <a:pPr marL="343080" indent="-285840" algn="just" defTabSz="914400">
              <a:lnSpc>
                <a:spcPct val="150000"/>
              </a:lnSpc>
              <a:spcBef>
                <a:spcPts val="539"/>
              </a:spcBef>
              <a:spcAft>
                <a:spcPts val="139"/>
              </a:spcAft>
              <a:tabLst>
                <a:tab algn="l" pos="0"/>
              </a:tabLst>
            </a:pPr>
            <a:r>
              <a:rPr b="1" lang="en-GB" sz="1800" strike="noStrike" u="none">
                <a:solidFill>
                  <a:srgbClr val="292929"/>
                </a:solidFill>
                <a:effectLst/>
                <a:uFillTx/>
                <a:latin typeface="Arial"/>
                <a:ea typeface="DejaVu Sans"/>
              </a:rPr>
              <a:t>Part three</a:t>
            </a:r>
            <a:endParaRPr b="0" lang="it-IT" sz="1800" strike="noStrike" u="none">
              <a:solidFill>
                <a:srgbClr val="000000"/>
              </a:solidFill>
              <a:effectLst/>
              <a:uFillTx/>
              <a:latin typeface="Arial"/>
            </a:endParaRPr>
          </a:p>
        </p:txBody>
      </p:sp>
      <p:sp>
        <p:nvSpPr>
          <p:cNvPr id="103" name="Rectangle 1"/>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104" name="PlaceHolder 3"/>
          <p:cNvSpPr>
            <a:spLocks noGrp="1"/>
          </p:cNvSpPr>
          <p:nvPr>
            <p:ph type="sldNum" idx="22"/>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8B58FD4D-BB3B-4645-9985-AF2A799B10F1}" type="slidenum">
              <a:rPr b="0" i="1" lang="en-US" sz="1800" strike="noStrike" u="none">
                <a:solidFill>
                  <a:schemeClr val="lt1"/>
                </a:solidFill>
                <a:effectLst/>
                <a:uFillTx/>
                <a:latin typeface="Arial"/>
                <a:ea typeface="DejaVu Sans"/>
              </a:rPr>
              <a:t>14</a:t>
            </a:fld>
            <a:endParaRPr b="0" lang="it-IT" sz="1800" strike="noStrike" u="none">
              <a:solidFill>
                <a:srgbClr val="000000"/>
              </a:solidFill>
              <a:effectLst/>
              <a:uFillTx/>
              <a:latin typeface="Times New Roman"/>
            </a:endParaRPr>
          </a:p>
        </p:txBody>
      </p:sp>
      <p:pic>
        <p:nvPicPr>
          <p:cNvPr id="105" name="Picture 7"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06" name="PlaceHolder 1"/>
          <p:cNvSpPr>
            <a:spLocks noGrp="1"/>
          </p:cNvSpPr>
          <p:nvPr>
            <p:ph type="title"/>
          </p:nvPr>
        </p:nvSpPr>
        <p:spPr>
          <a:xfrm>
            <a:off x="1361880" y="149760"/>
            <a:ext cx="7248960" cy="543960"/>
          </a:xfrm>
          <a:prstGeom prst="rect">
            <a:avLst/>
          </a:prstGeom>
          <a:noFill/>
          <a:ln w="0">
            <a:noFill/>
          </a:ln>
        </p:spPr>
        <p:txBody>
          <a:bodyPr lIns="90000" rIns="90000" tIns="46800" bIns="46800" anchor="ctr">
            <a:noAutofit/>
          </a:bodyPr>
          <a:p>
            <a:pPr indent="0" algn="just" defTabSz="914400">
              <a:lnSpc>
                <a:spcPct val="100000"/>
              </a:lnSpc>
              <a:spcBef>
                <a:spcPts val="139"/>
              </a:spcBef>
              <a:spcAft>
                <a:spcPts val="139"/>
              </a:spcAft>
              <a:buNone/>
              <a:tabLst>
                <a:tab algn="l" pos="0"/>
              </a:tabLst>
            </a:pPr>
            <a:r>
              <a:rPr b="1" lang="en-GB" sz="2400" strike="noStrike" u="none">
                <a:solidFill>
                  <a:srgbClr val="333399"/>
                </a:solidFill>
                <a:effectLst/>
                <a:uFillTx/>
                <a:latin typeface="Arial"/>
                <a:ea typeface="DejaVu Sans"/>
              </a:rPr>
              <a:t>Analysis of «Medioevo latino» structure</a:t>
            </a:r>
            <a:endParaRPr b="0" lang="it-IT" sz="2400" strike="noStrike" u="none">
              <a:solidFill>
                <a:srgbClr val="000000"/>
              </a:solidFill>
              <a:effectLst/>
              <a:uFillTx/>
              <a:latin typeface="Arial"/>
            </a:endParaRPr>
          </a:p>
        </p:txBody>
      </p:sp>
      <p:sp>
        <p:nvSpPr>
          <p:cNvPr id="107" name="PlaceHolder 2"/>
          <p:cNvSpPr>
            <a:spLocks noGrp="1"/>
          </p:cNvSpPr>
          <p:nvPr>
            <p:ph/>
          </p:nvPr>
        </p:nvSpPr>
        <p:spPr>
          <a:xfrm>
            <a:off x="809640" y="1172520"/>
            <a:ext cx="7901280" cy="4387680"/>
          </a:xfrm>
          <a:prstGeom prst="rect">
            <a:avLst/>
          </a:prstGeom>
          <a:noFill/>
          <a:ln w="0">
            <a:noFill/>
          </a:ln>
        </p:spPr>
        <p:txBody>
          <a:bodyPr lIns="90000" rIns="90000" tIns="46800" bIns="46800" anchor="t">
            <a:noAutofit/>
          </a:bodyPr>
          <a:p>
            <a:pPr marL="341280" indent="-285840" algn="just" defTabSz="914400">
              <a:lnSpc>
                <a:spcPct val="150000"/>
              </a:lnSpc>
              <a:spcBef>
                <a:spcPts val="539"/>
              </a:spcBef>
              <a:spcAft>
                <a:spcPts val="139"/>
              </a:spcAft>
              <a:buNone/>
              <a:tabLst>
                <a:tab algn="l" pos="0"/>
              </a:tabLst>
            </a:pPr>
            <a:endParaRPr b="0" lang="it-IT" sz="1050" strike="noStrike" u="none">
              <a:solidFill>
                <a:srgbClr val="000000"/>
              </a:solidFill>
              <a:effectLst/>
              <a:uFillTx/>
              <a:latin typeface="Arial"/>
            </a:endParaRPr>
          </a:p>
          <a:p>
            <a:pPr marL="343080" indent="-285840" algn="just" defTabSz="914400">
              <a:lnSpc>
                <a:spcPct val="150000"/>
              </a:lnSpc>
              <a:spcBef>
                <a:spcPts val="539"/>
              </a:spcBef>
              <a:spcAft>
                <a:spcPts val="139"/>
              </a:spcAft>
              <a:buNone/>
              <a:tabLst>
                <a:tab algn="l" pos="0"/>
              </a:tabLst>
            </a:pPr>
            <a:r>
              <a:rPr b="1" lang="en-GB" sz="1600" strike="noStrike" u="none">
                <a:solidFill>
                  <a:srgbClr val="292929"/>
                </a:solidFill>
                <a:effectLst/>
                <a:uFillTx/>
                <a:latin typeface="Arial"/>
                <a:ea typeface="DejaVu Sans"/>
              </a:rPr>
              <a:t>Part four</a:t>
            </a:r>
            <a:r>
              <a:rPr b="0" lang="en-GB" sz="1600" strike="noStrike" u="none">
                <a:solidFill>
                  <a:srgbClr val="292929"/>
                </a:solidFill>
                <a:effectLst/>
                <a:uFillTx/>
                <a:latin typeface="Arial"/>
                <a:ea typeface="DejaVu Sans"/>
              </a:rPr>
              <a:t>: </a:t>
            </a:r>
            <a:r>
              <a:rPr b="0" lang="en-US" sz="1600" strike="noStrike" u="none">
                <a:solidFill>
                  <a:srgbClr val="292929"/>
                </a:solidFill>
                <a:effectLst/>
                <a:uFillTx/>
                <a:latin typeface="Arial"/>
                <a:ea typeface="DejaVu Sans"/>
              </a:rPr>
              <a:t>Auxiliary sciences of history</a:t>
            </a:r>
            <a:endParaRPr b="0" lang="it-IT" sz="1600" strike="noStrike" u="none">
              <a:solidFill>
                <a:srgbClr val="000000"/>
              </a:solidFill>
              <a:effectLst/>
              <a:uFillTx/>
              <a:latin typeface="Arial"/>
            </a:endParaRPr>
          </a:p>
          <a:p>
            <a:pPr marL="343080" indent="-285840" algn="just" defTabSz="914400">
              <a:lnSpc>
                <a:spcPct val="150000"/>
              </a:lnSpc>
              <a:spcBef>
                <a:spcPts val="539"/>
              </a:spcBef>
              <a:spcAft>
                <a:spcPts val="139"/>
              </a:spcAft>
              <a:buNone/>
              <a:tabLst>
                <a:tab algn="l" pos="0"/>
              </a:tabLst>
            </a:pPr>
            <a:endParaRPr b="0" lang="it-IT" sz="1600" strike="noStrike" u="none">
              <a:solidFill>
                <a:srgbClr val="000000"/>
              </a:solidFill>
              <a:effectLst/>
              <a:uFillTx/>
              <a:latin typeface="Arial"/>
            </a:endParaRPr>
          </a:p>
          <a:p>
            <a:pPr marL="343080" indent="-285840" algn="just" defTabSz="914400">
              <a:lnSpc>
                <a:spcPct val="150000"/>
              </a:lnSpc>
              <a:spcBef>
                <a:spcPts val="539"/>
              </a:spcBef>
              <a:spcAft>
                <a:spcPts val="139"/>
              </a:spcAft>
              <a:buNone/>
              <a:tabLst>
                <a:tab algn="l" pos="0"/>
              </a:tabLst>
            </a:pPr>
            <a:r>
              <a:rPr b="1" lang="en-US" sz="1600" strike="noStrike" u="none">
                <a:solidFill>
                  <a:srgbClr val="292929"/>
                </a:solidFill>
                <a:effectLst/>
                <a:uFillTx/>
                <a:latin typeface="Arial"/>
                <a:ea typeface="DejaVu Sans"/>
              </a:rPr>
              <a:t>Part five</a:t>
            </a:r>
            <a:r>
              <a:rPr b="0" lang="en-US" sz="1600" strike="noStrike" u="none">
                <a:solidFill>
                  <a:srgbClr val="292929"/>
                </a:solidFill>
                <a:effectLst/>
                <a:uFillTx/>
                <a:latin typeface="Arial"/>
                <a:ea typeface="DejaVu Sans"/>
              </a:rPr>
              <a:t>: Reference</a:t>
            </a:r>
            <a:endParaRPr b="0" lang="it-IT" sz="1600" strike="noStrike" u="none">
              <a:solidFill>
                <a:srgbClr val="000000"/>
              </a:solidFill>
              <a:effectLst/>
              <a:uFillTx/>
              <a:latin typeface="Arial"/>
            </a:endParaRPr>
          </a:p>
          <a:p>
            <a:pPr marL="343080" indent="-285840" algn="just" defTabSz="914400">
              <a:lnSpc>
                <a:spcPct val="150000"/>
              </a:lnSpc>
              <a:spcBef>
                <a:spcPts val="539"/>
              </a:spcBef>
              <a:spcAft>
                <a:spcPts val="139"/>
              </a:spcAft>
              <a:buNone/>
              <a:tabLst>
                <a:tab algn="l" pos="0"/>
              </a:tabLst>
            </a:pPr>
            <a:endParaRPr b="0" lang="it-IT" sz="1600" strike="noStrike" u="none">
              <a:solidFill>
                <a:srgbClr val="000000"/>
              </a:solidFill>
              <a:effectLst/>
              <a:uFillTx/>
              <a:latin typeface="Arial"/>
            </a:endParaRPr>
          </a:p>
          <a:p>
            <a:pPr marL="343080" indent="-285840" algn="just" defTabSz="914400">
              <a:lnSpc>
                <a:spcPct val="150000"/>
              </a:lnSpc>
              <a:spcBef>
                <a:spcPts val="539"/>
              </a:spcBef>
              <a:spcAft>
                <a:spcPts val="139"/>
              </a:spcAft>
              <a:buNone/>
              <a:tabLst>
                <a:tab algn="l" pos="0"/>
              </a:tabLst>
            </a:pPr>
            <a:r>
              <a:rPr b="1" lang="en-US" sz="1600" strike="noStrike" u="none">
                <a:solidFill>
                  <a:srgbClr val="292929"/>
                </a:solidFill>
                <a:effectLst/>
                <a:uFillTx/>
                <a:latin typeface="Arial"/>
                <a:ea typeface="DejaVu Sans"/>
              </a:rPr>
              <a:t>Part six</a:t>
            </a:r>
            <a:r>
              <a:rPr b="0" lang="en-US" sz="1600" strike="noStrike" u="none">
                <a:solidFill>
                  <a:srgbClr val="292929"/>
                </a:solidFill>
                <a:effectLst/>
                <a:uFillTx/>
                <a:latin typeface="Arial"/>
                <a:ea typeface="DejaVu Sans"/>
              </a:rPr>
              <a:t>: Miscellaneous works and reports of conferences</a:t>
            </a:r>
            <a:endParaRPr b="0" lang="it-IT" sz="1600" strike="noStrike" u="none">
              <a:solidFill>
                <a:srgbClr val="000000"/>
              </a:solidFill>
              <a:effectLst/>
              <a:uFillTx/>
              <a:latin typeface="Arial"/>
            </a:endParaRPr>
          </a:p>
        </p:txBody>
      </p:sp>
      <p:sp>
        <p:nvSpPr>
          <p:cNvPr id="108" name="Rectangle 1"/>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109" name="PlaceHolder 3"/>
          <p:cNvSpPr>
            <a:spLocks noGrp="1"/>
          </p:cNvSpPr>
          <p:nvPr>
            <p:ph type="sldNum" idx="23"/>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AE935CFC-AE84-4F5A-8794-74EC46FCC85A}" type="slidenum">
              <a:rPr b="0" i="1" lang="en-US" sz="1800" strike="noStrike" u="none">
                <a:solidFill>
                  <a:schemeClr val="lt1"/>
                </a:solidFill>
                <a:effectLst/>
                <a:uFillTx/>
                <a:latin typeface="Arial"/>
                <a:ea typeface="DejaVu Sans"/>
              </a:rPr>
              <a:t>&lt;numero&gt;</a:t>
            </a:fld>
            <a:endParaRPr b="0" lang="it-IT" sz="1800" strike="noStrike" u="none">
              <a:solidFill>
                <a:srgbClr val="000000"/>
              </a:solidFill>
              <a:effectLst/>
              <a:uFillTx/>
              <a:latin typeface="Times New Roman"/>
            </a:endParaRPr>
          </a:p>
        </p:txBody>
      </p:sp>
      <p:pic>
        <p:nvPicPr>
          <p:cNvPr id="110" name="Picture 6"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468720" y="50040"/>
            <a:ext cx="8217000" cy="752760"/>
          </a:xfrm>
          <a:prstGeom prst="rect">
            <a:avLst/>
          </a:prstGeom>
          <a:noFill/>
          <a:ln w="0">
            <a:noFill/>
          </a:ln>
        </p:spPr>
        <p:txBody>
          <a:bodyPr lIns="90000" rIns="90000" tIns="46800" bIns="46800" anchor="ctr">
            <a:noAutofit/>
          </a:bodyPr>
          <a:p>
            <a:pPr indent="0" algn="ctr" defTabSz="914400">
              <a:lnSpc>
                <a:spcPct val="100000"/>
              </a:lnSpc>
              <a:spcBef>
                <a:spcPts val="139"/>
              </a:spcBef>
              <a:spcAft>
                <a:spcPts val="139"/>
              </a:spcAft>
              <a:buNone/>
              <a:tabLst>
                <a:tab algn="l" pos="0"/>
              </a:tabLst>
            </a:pPr>
            <a:r>
              <a:rPr b="1" lang="en-GB" sz="2400" strike="noStrike" u="none">
                <a:solidFill>
                  <a:srgbClr val="333399"/>
                </a:solidFill>
                <a:effectLst/>
                <a:uFillTx/>
                <a:latin typeface="Arial"/>
                <a:ea typeface="DejaVu Sans"/>
              </a:rPr>
              <a:t>what is it?</a:t>
            </a:r>
            <a:endParaRPr b="0" lang="it-IT" sz="2400" strike="noStrike" u="none">
              <a:solidFill>
                <a:srgbClr val="000000"/>
              </a:solidFill>
              <a:effectLst/>
              <a:uFillTx/>
              <a:latin typeface="Arial"/>
            </a:endParaRPr>
          </a:p>
        </p:txBody>
      </p:sp>
      <p:sp>
        <p:nvSpPr>
          <p:cNvPr id="18" name="PlaceHolder 2"/>
          <p:cNvSpPr>
            <a:spLocks noGrp="1"/>
          </p:cNvSpPr>
          <p:nvPr>
            <p:ph/>
          </p:nvPr>
        </p:nvSpPr>
        <p:spPr>
          <a:xfrm>
            <a:off x="468360" y="1267920"/>
            <a:ext cx="8134560" cy="4803120"/>
          </a:xfrm>
          <a:prstGeom prst="rect">
            <a:avLst/>
          </a:prstGeom>
          <a:noFill/>
          <a:ln w="0">
            <a:noFill/>
          </a:ln>
        </p:spPr>
        <p:txBody>
          <a:bodyPr lIns="90000" rIns="90000" tIns="46800" bIns="46800" anchor="t">
            <a:normAutofit/>
          </a:bodyPr>
          <a:p>
            <a:pPr marL="285840" indent="-285840" algn="just" defTabSz="914400">
              <a:lnSpc>
                <a:spcPct val="159000"/>
              </a:lnSpc>
              <a:spcBef>
                <a:spcPts val="488"/>
              </a:spcBef>
              <a:spcAft>
                <a:spcPts val="139"/>
              </a:spcAft>
              <a:buClr>
                <a:srgbClr val="333399"/>
              </a:buClr>
              <a:buSzPct val="130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100" strike="noStrike" u="none">
                <a:solidFill>
                  <a:srgbClr val="292929"/>
                </a:solidFill>
                <a:effectLst/>
                <a:uFillTx/>
                <a:latin typeface="Arial"/>
                <a:ea typeface="DejaVu Sans"/>
              </a:rPr>
              <a:t>Medioevo latino is an </a:t>
            </a:r>
            <a:r>
              <a:rPr b="1" lang="en-US" sz="1100" strike="noStrike" u="none">
                <a:solidFill>
                  <a:srgbClr val="292929"/>
                </a:solidFill>
                <a:effectLst/>
                <a:uFillTx/>
                <a:latin typeface="Arial"/>
                <a:ea typeface="DejaVu Sans"/>
              </a:rPr>
              <a:t>annual bibliography</a:t>
            </a:r>
            <a:r>
              <a:rPr b="0" lang="en-US" sz="1100" strike="noStrike" u="none">
                <a:solidFill>
                  <a:srgbClr val="292929"/>
                </a:solidFill>
                <a:effectLst/>
                <a:uFillTx/>
                <a:latin typeface="Arial"/>
                <a:ea typeface="DejaVu Sans"/>
              </a:rPr>
              <a:t>, which lists scientific publications about medieval subjects published in the previous year; it is mainly related to the texts written in Latin between the year 475 and the beginning of the sixteenth century. The publication comes out on a regular basis since 1980, for a total of forty six volumes (forty-seventh was launched in July 2025)</a:t>
            </a:r>
            <a:endParaRPr b="0" lang="it-IT" sz="1100" strike="noStrike" u="none">
              <a:solidFill>
                <a:srgbClr val="000000"/>
              </a:solidFill>
              <a:effectLst/>
              <a:uFillTx/>
              <a:latin typeface="Arial"/>
            </a:endParaRPr>
          </a:p>
          <a:p>
            <a:pPr marL="285840" indent="-285840" algn="just" defTabSz="914400">
              <a:lnSpc>
                <a:spcPct val="159000"/>
              </a:lnSpc>
              <a:spcBef>
                <a:spcPts val="488"/>
              </a:spcBef>
              <a:spcAft>
                <a:spcPts val="139"/>
              </a:spcAft>
              <a:buClr>
                <a:srgbClr val="333399"/>
              </a:buClr>
              <a:buSzPct val="130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it-IT" sz="1100" strike="noStrike" u="none">
                <a:solidFill>
                  <a:srgbClr val="292929"/>
                </a:solidFill>
                <a:effectLst/>
                <a:uFillTx/>
                <a:latin typeface="Arial"/>
                <a:ea typeface="DejaVu Sans"/>
              </a:rPr>
              <a:t>Medioevo latino is promoted by SISMEL (Società internazionale per lo Studio del Medioevo Latino)</a:t>
            </a:r>
            <a:endParaRPr b="0" lang="it-IT" sz="1100" strike="noStrike" u="none">
              <a:solidFill>
                <a:srgbClr val="000000"/>
              </a:solidFill>
              <a:effectLst/>
              <a:uFillTx/>
              <a:latin typeface="Arial"/>
            </a:endParaRPr>
          </a:p>
          <a:p>
            <a:pPr marL="285840" indent="-285840" algn="just" defTabSz="914400">
              <a:lnSpc>
                <a:spcPct val="159000"/>
              </a:lnSpc>
              <a:spcBef>
                <a:spcPts val="488"/>
              </a:spcBef>
              <a:spcAft>
                <a:spcPts val="139"/>
              </a:spcAft>
              <a:buClr>
                <a:srgbClr val="333399"/>
              </a:buClr>
              <a:buSzPct val="130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100" strike="noStrike" u="none">
                <a:solidFill>
                  <a:srgbClr val="292929"/>
                </a:solidFill>
                <a:effectLst/>
                <a:uFillTx/>
                <a:latin typeface="Arial"/>
                <a:ea typeface="DejaVu Sans"/>
              </a:rPr>
              <a:t>the bibliography is the result of </a:t>
            </a:r>
            <a:r>
              <a:rPr b="1" lang="en-US" sz="1100" strike="noStrike" u="none">
                <a:solidFill>
                  <a:srgbClr val="292929"/>
                </a:solidFill>
                <a:effectLst/>
                <a:uFillTx/>
                <a:latin typeface="Arial"/>
                <a:ea typeface="DejaVu Sans"/>
              </a:rPr>
              <a:t>systematic, comprehensive and direct</a:t>
            </a:r>
            <a:r>
              <a:rPr b="0" lang="en-US" sz="1100" strike="noStrike" u="none">
                <a:solidFill>
                  <a:srgbClr val="292929"/>
                </a:solidFill>
                <a:effectLst/>
                <a:uFillTx/>
                <a:latin typeface="Arial"/>
                <a:ea typeface="DejaVu Sans"/>
              </a:rPr>
              <a:t> </a:t>
            </a:r>
            <a:r>
              <a:rPr b="1" lang="en-US" sz="1100" strike="noStrike" u="none">
                <a:solidFill>
                  <a:srgbClr val="292929"/>
                </a:solidFill>
                <a:effectLst/>
                <a:uFillTx/>
                <a:latin typeface="Arial"/>
                <a:ea typeface="DejaVu Sans"/>
              </a:rPr>
              <a:t>examination</a:t>
            </a:r>
            <a:r>
              <a:rPr b="0" lang="en-US" sz="1100" strike="noStrike" u="none">
                <a:solidFill>
                  <a:srgbClr val="292929"/>
                </a:solidFill>
                <a:effectLst/>
                <a:uFillTx/>
                <a:latin typeface="Arial"/>
                <a:ea typeface="DejaVu Sans"/>
              </a:rPr>
              <a:t> of books, journals, and newsletters relating to medieval Latinity and, in general, to medieval culture and history.</a:t>
            </a:r>
            <a:endParaRPr b="0" lang="it-IT" sz="1100" strike="noStrike" u="none">
              <a:solidFill>
                <a:srgbClr val="000000"/>
              </a:solidFill>
              <a:effectLst/>
              <a:uFillTx/>
              <a:latin typeface="Arial"/>
            </a:endParaRPr>
          </a:p>
          <a:p>
            <a:pPr marL="285840" indent="-285840" algn="just" defTabSz="914400">
              <a:lnSpc>
                <a:spcPct val="159000"/>
              </a:lnSpc>
              <a:spcBef>
                <a:spcPts val="488"/>
              </a:spcBef>
              <a:spcAft>
                <a:spcPts val="139"/>
              </a:spcAft>
              <a:buClr>
                <a:srgbClr val="333399"/>
              </a:buClr>
              <a:buSzPct val="130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100" strike="noStrike" u="none">
                <a:solidFill>
                  <a:srgbClr val="292929"/>
                </a:solidFill>
                <a:effectLst/>
                <a:uFillTx/>
                <a:latin typeface="Arial"/>
                <a:ea typeface="DejaVu Sans"/>
              </a:rPr>
              <a:t>there are particular and specialized bibliographies devoted to the Middle Ages, «Medioevo latino»  is </a:t>
            </a:r>
            <a:r>
              <a:rPr b="0" lang="en-US" sz="1100" strike="noStrike" u="none">
                <a:solidFill>
                  <a:srgbClr val="000000"/>
                </a:solidFill>
                <a:effectLst/>
                <a:uFillTx/>
                <a:latin typeface="Arial"/>
                <a:ea typeface="DejaVu Sans"/>
              </a:rPr>
              <a:t>characterized</a:t>
            </a:r>
            <a:r>
              <a:rPr b="0" lang="en-US" sz="1100" strike="noStrike" u="none">
                <a:solidFill>
                  <a:srgbClr val="292929"/>
                </a:solidFill>
                <a:effectLst/>
                <a:uFillTx/>
                <a:latin typeface="Arial"/>
                <a:ea typeface="DejaVu Sans"/>
              </a:rPr>
              <a:t> by its </a:t>
            </a:r>
            <a:r>
              <a:rPr b="1" lang="en-US" sz="1100" strike="noStrike" u="none">
                <a:solidFill>
                  <a:srgbClr val="292929"/>
                </a:solidFill>
                <a:effectLst/>
                <a:uFillTx/>
                <a:latin typeface="Arial"/>
                <a:ea typeface="DejaVu Sans"/>
              </a:rPr>
              <a:t>general scope</a:t>
            </a:r>
            <a:r>
              <a:rPr b="0" lang="en-US" sz="1100" strike="noStrike" u="none">
                <a:solidFill>
                  <a:srgbClr val="292929"/>
                </a:solidFill>
                <a:effectLst/>
                <a:uFillTx/>
                <a:latin typeface="Arial"/>
                <a:ea typeface="DejaVu Sans"/>
              </a:rPr>
              <a:t> (each topic is covered, to the exclusion of history of art and archaeology)</a:t>
            </a:r>
            <a:endParaRPr b="0" lang="it-IT" sz="1100" strike="noStrike" u="none">
              <a:solidFill>
                <a:srgbClr val="000000"/>
              </a:solidFill>
              <a:effectLst/>
              <a:uFillTx/>
              <a:latin typeface="Arial"/>
            </a:endParaRPr>
          </a:p>
          <a:p>
            <a:pPr marL="285840" indent="-285840" algn="just" defTabSz="914400">
              <a:lnSpc>
                <a:spcPct val="159000"/>
              </a:lnSpc>
              <a:spcBef>
                <a:spcPts val="488"/>
              </a:spcBef>
              <a:spcAft>
                <a:spcPts val="139"/>
              </a:spcAft>
              <a:buClr>
                <a:srgbClr val="333399"/>
              </a:buClr>
              <a:buSzPct val="130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100" strike="noStrike" u="none">
                <a:solidFill>
                  <a:srgbClr val="292929"/>
                </a:solidFill>
                <a:effectLst/>
                <a:uFillTx/>
                <a:latin typeface="Arial"/>
                <a:ea typeface="DejaVu Sans"/>
              </a:rPr>
              <a:t>the distinctive feature of the bibliographic information provided by «Medioevo latino» is the </a:t>
            </a:r>
            <a:r>
              <a:rPr b="1" lang="en-US" sz="1100" strike="noStrike" u="none">
                <a:solidFill>
                  <a:srgbClr val="292929"/>
                </a:solidFill>
                <a:effectLst/>
                <a:uFillTx/>
                <a:latin typeface="Arial"/>
                <a:ea typeface="DejaVu Sans"/>
              </a:rPr>
              <a:t>presence </a:t>
            </a:r>
            <a:r>
              <a:rPr b="0" lang="en-US" sz="1100" strike="noStrike" u="none">
                <a:solidFill>
                  <a:srgbClr val="292929"/>
                </a:solidFill>
                <a:effectLst/>
                <a:uFillTx/>
                <a:latin typeface="Arial"/>
                <a:ea typeface="DejaVu Sans"/>
              </a:rPr>
              <a:t>in the vast majority of entries of a guiding </a:t>
            </a:r>
            <a:r>
              <a:rPr b="1" lang="en-US" sz="1100" strike="noStrike" u="none">
                <a:solidFill>
                  <a:srgbClr val="292929"/>
                </a:solidFill>
                <a:effectLst/>
                <a:uFillTx/>
                <a:latin typeface="Arial"/>
                <a:ea typeface="DejaVu Sans"/>
              </a:rPr>
              <a:t>synthesis </a:t>
            </a:r>
            <a:r>
              <a:rPr b="0" lang="en-US" sz="1100" strike="noStrike" u="none">
                <a:solidFill>
                  <a:srgbClr val="292929"/>
                </a:solidFill>
                <a:effectLst/>
                <a:uFillTx/>
                <a:latin typeface="Arial"/>
                <a:ea typeface="DejaVu Sans"/>
              </a:rPr>
              <a:t>(abstract) of the content of the various studies reported.</a:t>
            </a:r>
            <a:endParaRPr b="0" lang="it-IT" sz="1100" strike="noStrike" u="none">
              <a:solidFill>
                <a:srgbClr val="000000"/>
              </a:solidFill>
              <a:effectLst/>
              <a:uFillTx/>
              <a:latin typeface="Arial"/>
            </a:endParaRPr>
          </a:p>
          <a:p>
            <a:pPr marL="285840" indent="-285840" algn="just" defTabSz="914400">
              <a:lnSpc>
                <a:spcPct val="159000"/>
              </a:lnSpc>
              <a:spcBef>
                <a:spcPts val="488"/>
              </a:spcBef>
              <a:spcAft>
                <a:spcPts val="139"/>
              </a:spcAft>
              <a:buClr>
                <a:srgbClr val="333399"/>
              </a:buClr>
              <a:buSzPct val="130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100" strike="noStrike" u="none">
                <a:solidFill>
                  <a:srgbClr val="292929"/>
                </a:solidFill>
                <a:effectLst/>
                <a:uFillTx/>
                <a:latin typeface="Arial"/>
                <a:ea typeface="DejaVu Sans"/>
              </a:rPr>
              <a:t>«Medioevo latino» configure itself as a </a:t>
            </a:r>
            <a:r>
              <a:rPr b="1" lang="en-US" sz="1100" strike="noStrike" u="none">
                <a:solidFill>
                  <a:srgbClr val="292929"/>
                </a:solidFill>
                <a:effectLst/>
                <a:uFillTx/>
                <a:latin typeface="Arial"/>
                <a:ea typeface="DejaVu Sans"/>
              </a:rPr>
              <a:t>structured bibliography</a:t>
            </a:r>
            <a:r>
              <a:rPr b="0" lang="en-US" sz="1100" strike="noStrike" u="none">
                <a:solidFill>
                  <a:srgbClr val="292929"/>
                </a:solidFill>
                <a:effectLst/>
                <a:uFillTx/>
                <a:latin typeface="Arial"/>
                <a:ea typeface="DejaVu Sans"/>
              </a:rPr>
              <a:t>, meaning with that the grid of parts, sections, subsections and individual entries in the index of the journal in its many subdivisions that therefore are the privileged access to the information contained in the annual volume and in the data base that collects all the numbers of «Medioevo latino» </a:t>
            </a:r>
            <a:endParaRPr b="0" lang="it-IT" sz="1100" strike="noStrike" u="none">
              <a:solidFill>
                <a:srgbClr val="000000"/>
              </a:solidFill>
              <a:effectLst/>
              <a:uFillTx/>
              <a:latin typeface="Arial"/>
            </a:endParaRPr>
          </a:p>
        </p:txBody>
      </p:sp>
      <p:sp>
        <p:nvSpPr>
          <p:cNvPr id="19" name="Rectangle 5"/>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20" name="PlaceHolder 3"/>
          <p:cNvSpPr>
            <a:spLocks noGrp="1"/>
          </p:cNvSpPr>
          <p:nvPr>
            <p:ph type="sldNum" idx="7"/>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CFF74FEC-FC4C-407A-B6DE-BB44C2E767A2}" type="slidenum">
              <a:rPr b="0" i="1" lang="en-US" sz="1800" strike="noStrike" u="none">
                <a:solidFill>
                  <a:schemeClr val="lt1"/>
                </a:solidFill>
                <a:effectLst/>
                <a:uFillTx/>
                <a:latin typeface="Arial"/>
                <a:ea typeface="DejaVu Sans"/>
              </a:rPr>
              <a:t>2</a:t>
            </a:fld>
            <a:endParaRPr b="0" lang="it-IT" sz="1800" strike="noStrike" u="none">
              <a:solidFill>
                <a:srgbClr val="000000"/>
              </a:solidFill>
              <a:effectLst/>
              <a:uFillTx/>
              <a:latin typeface="Times New Roman"/>
            </a:endParaRPr>
          </a:p>
        </p:txBody>
      </p:sp>
      <p:pic>
        <p:nvPicPr>
          <p:cNvPr id="21" name="Picture 3"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147960"/>
            <a:ext cx="8228160" cy="547560"/>
          </a:xfrm>
          <a:prstGeom prst="rect">
            <a:avLst/>
          </a:prstGeom>
          <a:noFill/>
          <a:ln w="0">
            <a:noFill/>
          </a:ln>
        </p:spPr>
        <p:txBody>
          <a:bodyPr lIns="90000" rIns="90000" tIns="46800" bIns="46800" anchor="ctr">
            <a:noAutofit/>
          </a:bodyPr>
          <a:p>
            <a:pPr indent="0" algn="ctr" defTabSz="914400">
              <a:lnSpc>
                <a:spcPct val="100000"/>
              </a:lnSpc>
              <a:spcBef>
                <a:spcPts val="139"/>
              </a:spcBef>
              <a:spcAft>
                <a:spcPts val="139"/>
              </a:spcAft>
              <a:buNone/>
              <a:tabLst>
                <a:tab algn="l" pos="0"/>
              </a:tabLst>
            </a:pPr>
            <a:r>
              <a:rPr b="1" lang="en-GB" sz="2400" strike="noStrike" u="none">
                <a:solidFill>
                  <a:srgbClr val="333399"/>
                </a:solidFill>
                <a:effectLst/>
                <a:uFillTx/>
                <a:latin typeface="Arial"/>
                <a:ea typeface="DejaVu Sans"/>
              </a:rPr>
              <a:t>how is it done?</a:t>
            </a:r>
            <a:endParaRPr b="0" lang="it-IT" sz="2400" strike="noStrike" u="none">
              <a:solidFill>
                <a:srgbClr val="000000"/>
              </a:solidFill>
              <a:effectLst/>
              <a:uFillTx/>
              <a:latin typeface="Arial"/>
            </a:endParaRPr>
          </a:p>
        </p:txBody>
      </p:sp>
      <p:sp>
        <p:nvSpPr>
          <p:cNvPr id="23" name="PlaceHolder 2"/>
          <p:cNvSpPr>
            <a:spLocks noGrp="1"/>
          </p:cNvSpPr>
          <p:nvPr>
            <p:ph/>
          </p:nvPr>
        </p:nvSpPr>
        <p:spPr>
          <a:xfrm>
            <a:off x="457200" y="1230480"/>
            <a:ext cx="8228160" cy="4524480"/>
          </a:xfrm>
          <a:prstGeom prst="rect">
            <a:avLst/>
          </a:prstGeom>
          <a:noFill/>
          <a:ln w="0">
            <a:noFill/>
          </a:ln>
        </p:spPr>
        <p:txBody>
          <a:bodyPr lIns="90000" rIns="90000" tIns="46800" bIns="46800" anchor="t">
            <a:normAutofit lnSpcReduction="9999"/>
          </a:bodyPr>
          <a:p>
            <a:pPr indent="0" algn="just" defTabSz="914400">
              <a:lnSpc>
                <a:spcPct val="150000"/>
              </a:lnSpc>
              <a:spcBef>
                <a:spcPts val="539"/>
              </a:spcBef>
              <a:spcAft>
                <a:spcPts val="139"/>
              </a:spcAft>
              <a:buNone/>
              <a:tabLst>
                <a:tab algn="l" pos="0"/>
              </a:tabLst>
            </a:pPr>
            <a:r>
              <a:rPr b="0" lang="en-US" sz="1600" strike="noStrike" u="none">
                <a:solidFill>
                  <a:srgbClr val="292929"/>
                </a:solidFill>
                <a:effectLst/>
                <a:uFillTx/>
                <a:latin typeface="Arial"/>
                <a:ea typeface="Microsoft YaHei"/>
              </a:rPr>
              <a:t>the harvesting of the material to be published into the annual volume is carried by more than </a:t>
            </a:r>
            <a:r>
              <a:rPr b="1" lang="en-US" sz="1600" strike="noStrike" u="none">
                <a:solidFill>
                  <a:srgbClr val="000000"/>
                </a:solidFill>
                <a:effectLst/>
                <a:uFillTx/>
                <a:latin typeface="Arial"/>
                <a:ea typeface="Microsoft YaHei"/>
              </a:rPr>
              <a:t>one hundred and fifty</a:t>
            </a:r>
            <a:r>
              <a:rPr b="0" lang="en-US" sz="1600" strike="noStrike" u="none">
                <a:solidFill>
                  <a:srgbClr val="000000"/>
                </a:solidFill>
                <a:effectLst/>
                <a:uFillTx/>
                <a:latin typeface="Arial"/>
                <a:ea typeface="Microsoft YaHei"/>
              </a:rPr>
              <a:t> collaborators</a:t>
            </a:r>
            <a:r>
              <a:rPr b="0" lang="en-US" sz="1600" strike="noStrike" u="none">
                <a:solidFill>
                  <a:srgbClr val="292929"/>
                </a:solidFill>
                <a:effectLst/>
                <a:uFillTx/>
                <a:latin typeface="Arial"/>
                <a:ea typeface="Microsoft YaHei"/>
              </a:rPr>
              <a:t>, for the most part belonging to </a:t>
            </a:r>
            <a:r>
              <a:rPr b="0" lang="it-IT" sz="1600" strike="noStrike" u="none">
                <a:solidFill>
                  <a:srgbClr val="000000"/>
                </a:solidFill>
                <a:effectLst/>
                <a:uFillTx/>
                <a:latin typeface="Arial"/>
                <a:ea typeface="Microsoft YaHei"/>
              </a:rPr>
              <a:t>thirty-one </a:t>
            </a:r>
            <a:r>
              <a:rPr b="0" lang="en-US" sz="1600" strike="noStrike" u="none">
                <a:solidFill>
                  <a:srgbClr val="292929"/>
                </a:solidFill>
                <a:effectLst/>
                <a:uFillTx/>
                <a:latin typeface="Arial"/>
                <a:ea typeface="Microsoft YaHei"/>
              </a:rPr>
              <a:t>redactions, twenty-three in Italian universities: Bologna, Bologna-Ravenna, Florence, Foggia, Genoa, Genoa-Trento, Lecce (two redactions), Milan (two redactions), Naples (three redactions), Macerata, Perugia, Padua, Rome (two redactions), Salerno, Sassari, Siena, Turin, Udine, and eight foreign: Bonn, </a:t>
            </a:r>
            <a:r>
              <a:rPr b="0" lang="en-US" sz="1600" strike="noStrike" u="none">
                <a:solidFill>
                  <a:srgbClr val="292929"/>
                </a:solidFill>
                <a:effectLst/>
                <a:uFillTx/>
                <a:latin typeface="Arial"/>
                <a:ea typeface="DejaVu Sans"/>
              </a:rPr>
              <a:t>Columbus, OH, Göttingen, Lisboa, Paris, Santiago de Compostela, Valladolid, Zurich. In addition, there are various individual collaborations in Italy and abroad (eg in Barcelona, Las Vegas, Paris, and Wolfenbüttel)</a:t>
            </a:r>
            <a:endParaRPr b="0" lang="it-IT" sz="1600" strike="noStrike" u="none">
              <a:solidFill>
                <a:srgbClr val="000000"/>
              </a:solidFill>
              <a:effectLst/>
              <a:uFillTx/>
              <a:latin typeface="Arial"/>
            </a:endParaRPr>
          </a:p>
          <a:p>
            <a:pPr marL="341280" indent="-285840" algn="just" defTabSz="914400">
              <a:lnSpc>
                <a:spcPct val="150000"/>
              </a:lnSpc>
              <a:spcBef>
                <a:spcPts val="539"/>
              </a:spcBef>
              <a:spcAft>
                <a:spcPts val="139"/>
              </a:spcAft>
              <a:buNone/>
              <a:tabLst>
                <a:tab algn="l" pos="0"/>
              </a:tabLst>
            </a:pPr>
            <a:endParaRPr b="0" lang="it-IT" sz="1600" strike="noStrike" u="none">
              <a:solidFill>
                <a:srgbClr val="000000"/>
              </a:solidFill>
              <a:effectLst/>
              <a:uFillTx/>
              <a:latin typeface="Arial"/>
            </a:endParaRPr>
          </a:p>
          <a:p>
            <a:pPr marL="285840" indent="-285840" algn="just" defTabSz="914400">
              <a:lnSpc>
                <a:spcPct val="150000"/>
              </a:lnSpc>
              <a:spcBef>
                <a:spcPts val="539"/>
              </a:spcBef>
              <a:spcAft>
                <a:spcPts val="139"/>
              </a:spcAft>
              <a:buClr>
                <a:srgbClr val="333399"/>
              </a:buClr>
              <a:buSzPct val="130000"/>
              <a:buFont typeface="Wingdings" charset="2"/>
              <a:buChar char=""/>
              <a:tabLst>
                <a:tab algn="l" pos="0"/>
                <a:tab algn="l" pos="104760"/>
                <a:tab algn="l" pos="554040"/>
                <a:tab algn="l" pos="1003320"/>
                <a:tab algn="l" pos="1452600"/>
                <a:tab algn="l" pos="1901880"/>
                <a:tab algn="l" pos="2351160"/>
                <a:tab algn="l" pos="2800440"/>
                <a:tab algn="l" pos="3249720"/>
                <a:tab algn="l" pos="3699000"/>
                <a:tab algn="l" pos="4148280"/>
                <a:tab algn="l" pos="4597560"/>
                <a:tab algn="l" pos="5046840"/>
                <a:tab algn="l" pos="5495760"/>
                <a:tab algn="l" pos="5945040"/>
                <a:tab algn="l" pos="6394320"/>
                <a:tab algn="l" pos="6843600"/>
                <a:tab algn="l" pos="7292880"/>
                <a:tab algn="l" pos="7742160"/>
                <a:tab algn="l" pos="8191440"/>
                <a:tab algn="l" pos="8640720"/>
                <a:tab algn="l" pos="8985240"/>
                <a:tab algn="l" pos="9434520"/>
                <a:tab algn="l" pos="9883800"/>
                <a:tab algn="l" pos="10333080"/>
                <a:tab algn="l" pos="10782360"/>
              </a:tabLst>
            </a:pPr>
            <a:r>
              <a:rPr b="0" lang="en-US" sz="1600" strike="noStrike" u="none">
                <a:solidFill>
                  <a:srgbClr val="292929"/>
                </a:solidFill>
                <a:effectLst/>
                <a:uFillTx/>
                <a:latin typeface="Arial"/>
                <a:ea typeface="DejaVu Sans"/>
              </a:rPr>
              <a:t>at the end of their work, redactions and contributors send the collected material to the «</a:t>
            </a:r>
            <a:r>
              <a:rPr b="1" lang="en-US" sz="1600" strike="noStrike" u="none">
                <a:solidFill>
                  <a:srgbClr val="292929"/>
                </a:solidFill>
                <a:effectLst/>
                <a:uFillTx/>
                <a:latin typeface="Arial"/>
                <a:ea typeface="DejaVu Sans"/>
              </a:rPr>
              <a:t>Redazione centrale</a:t>
            </a:r>
            <a:r>
              <a:rPr b="0" lang="en-US" sz="1600" strike="noStrike" u="none">
                <a:solidFill>
                  <a:srgbClr val="292929"/>
                </a:solidFill>
                <a:effectLst/>
                <a:uFillTx/>
                <a:latin typeface="Arial"/>
                <a:ea typeface="DejaVu Sans"/>
              </a:rPr>
              <a:t>» (editorial staff) based in Florence. Here the material is corrected and prepared for printing</a:t>
            </a:r>
            <a:endParaRPr b="0" lang="it-IT" sz="1600" strike="noStrike" u="none">
              <a:solidFill>
                <a:srgbClr val="000000"/>
              </a:solidFill>
              <a:effectLst/>
              <a:uFillTx/>
              <a:latin typeface="Arial"/>
            </a:endParaRPr>
          </a:p>
          <a:p>
            <a:pPr marL="341280" indent="-285840" defTabSz="914400">
              <a:lnSpc>
                <a:spcPct val="150000"/>
              </a:lnSpc>
              <a:spcBef>
                <a:spcPts val="539"/>
              </a:spcBef>
              <a:spcAft>
                <a:spcPts val="139"/>
              </a:spcAft>
              <a:buNone/>
              <a:tabLst>
                <a:tab algn="l" pos="0"/>
              </a:tabLst>
            </a:pPr>
            <a:endParaRPr b="0" lang="it-IT" sz="1600" strike="noStrike" u="none">
              <a:solidFill>
                <a:srgbClr val="000000"/>
              </a:solidFill>
              <a:effectLst/>
              <a:uFillTx/>
              <a:latin typeface="Arial"/>
            </a:endParaRPr>
          </a:p>
        </p:txBody>
      </p:sp>
      <p:sp>
        <p:nvSpPr>
          <p:cNvPr id="24" name="Rectangle 2"/>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25" name="PlaceHolder 3"/>
          <p:cNvSpPr>
            <a:spLocks noGrp="1"/>
          </p:cNvSpPr>
          <p:nvPr>
            <p:ph type="sldNum" idx="8"/>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A010ECAD-3FD5-4CF0-A115-15DF0EB1D122}" type="slidenum">
              <a:rPr b="0" i="1" lang="en-US" sz="1800" strike="noStrike" u="none">
                <a:solidFill>
                  <a:schemeClr val="lt1"/>
                </a:solidFill>
                <a:effectLst/>
                <a:uFillTx/>
                <a:latin typeface="Arial"/>
                <a:ea typeface="DejaVu Sans"/>
              </a:rPr>
              <a:t>3</a:t>
            </a:fld>
            <a:endParaRPr b="0" lang="it-IT" sz="1800" strike="noStrike" u="none">
              <a:solidFill>
                <a:srgbClr val="000000"/>
              </a:solidFill>
              <a:effectLst/>
              <a:uFillTx/>
              <a:latin typeface="Times New Roman"/>
            </a:endParaRPr>
          </a:p>
        </p:txBody>
      </p:sp>
      <p:pic>
        <p:nvPicPr>
          <p:cNvPr id="26" name="Picture 4"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432000" y="187560"/>
            <a:ext cx="8278920" cy="554400"/>
          </a:xfrm>
          <a:prstGeom prst="rect">
            <a:avLst/>
          </a:prstGeom>
          <a:noFill/>
          <a:ln w="0">
            <a:noFill/>
          </a:ln>
        </p:spPr>
        <p:txBody>
          <a:bodyPr lIns="90000" rIns="90000" tIns="46800" bIns="46800" anchor="ctr">
            <a:noAutofit/>
          </a:bodyPr>
          <a:p>
            <a:pPr indent="0" algn="ctr" defTabSz="914400">
              <a:lnSpc>
                <a:spcPct val="100000"/>
              </a:lnSpc>
              <a:spcBef>
                <a:spcPts val="139"/>
              </a:spcBef>
              <a:spcAft>
                <a:spcPts val="139"/>
              </a:spcAft>
              <a:buNone/>
              <a:tabLst>
                <a:tab algn="l" pos="0"/>
              </a:tabLst>
            </a:pPr>
            <a:r>
              <a:rPr b="1" lang="en-GB" sz="2400" strike="noStrike" u="none">
                <a:solidFill>
                  <a:srgbClr val="333399"/>
                </a:solidFill>
                <a:effectLst/>
                <a:uFillTx/>
                <a:latin typeface="Arial"/>
                <a:ea typeface="DejaVu Sans"/>
              </a:rPr>
              <a:t>Its history and evolution</a:t>
            </a:r>
            <a:endParaRPr b="0" lang="it-IT" sz="2400" strike="noStrike" u="none">
              <a:solidFill>
                <a:srgbClr val="000000"/>
              </a:solidFill>
              <a:effectLst/>
              <a:uFillTx/>
              <a:latin typeface="Arial"/>
            </a:endParaRPr>
          </a:p>
        </p:txBody>
      </p:sp>
      <p:sp>
        <p:nvSpPr>
          <p:cNvPr id="28" name="PlaceHolder 2"/>
          <p:cNvSpPr>
            <a:spLocks noGrp="1"/>
          </p:cNvSpPr>
          <p:nvPr>
            <p:ph/>
          </p:nvPr>
        </p:nvSpPr>
        <p:spPr>
          <a:xfrm>
            <a:off x="457200" y="880920"/>
            <a:ext cx="8228160" cy="5050800"/>
          </a:xfrm>
          <a:prstGeom prst="rect">
            <a:avLst/>
          </a:prstGeom>
          <a:noFill/>
          <a:ln w="0">
            <a:noFill/>
          </a:ln>
        </p:spPr>
        <p:txBody>
          <a:bodyPr lIns="90000" rIns="90000" tIns="46800" bIns="46800" anchor="t">
            <a:normAutofit/>
          </a:bodyPr>
          <a:p>
            <a:pPr marL="285840" indent="-285840" algn="just" defTabSz="914400">
              <a:lnSpc>
                <a:spcPct val="159000"/>
              </a:lnSpc>
              <a:spcBef>
                <a:spcPts val="539"/>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200" strike="noStrike" u="none">
                <a:solidFill>
                  <a:srgbClr val="292929"/>
                </a:solidFill>
                <a:effectLst/>
                <a:uFillTx/>
                <a:latin typeface="Arial"/>
                <a:ea typeface="DejaVu Sans"/>
              </a:rPr>
              <a:t>the first volume of «Medioevo latino» appeared in the summer of 1980. Behind there was a preparatory work that took about two years: from an initial suggestion of Francesco Della Corte received by </a:t>
            </a:r>
            <a:r>
              <a:rPr b="1" lang="en-US" sz="1200" strike="noStrike" u="none">
                <a:solidFill>
                  <a:srgbClr val="292929"/>
                </a:solidFill>
                <a:effectLst/>
                <a:uFillTx/>
                <a:latin typeface="Arial"/>
                <a:ea typeface="DejaVu Sans"/>
              </a:rPr>
              <a:t>Claudio Leonardi</a:t>
            </a:r>
            <a:r>
              <a:rPr b="0" lang="en-US" sz="1200" strike="noStrike" u="none">
                <a:solidFill>
                  <a:srgbClr val="292929"/>
                </a:solidFill>
                <a:effectLst/>
                <a:uFillTx/>
                <a:latin typeface="Arial"/>
                <a:ea typeface="DejaVu Sans"/>
              </a:rPr>
              <a:t>,  a group of Italian scholars - Rino Avesani, Ferruccio Bertini, Giuseppe Cremascoli and Giovanni Orlandi to which was added almost immediately Giuseppe Scalia - was formed; it was committed to give shape to the general plan of the work, determine the characteristics and ensure the publication</a:t>
            </a:r>
            <a:endParaRPr b="0" lang="it-IT" sz="1200" strike="noStrike" u="none">
              <a:solidFill>
                <a:srgbClr val="000000"/>
              </a:solidFill>
              <a:effectLst/>
              <a:uFillTx/>
              <a:latin typeface="Arial"/>
            </a:endParaRPr>
          </a:p>
          <a:p>
            <a:pPr marL="285840" indent="-285840" algn="just" defTabSz="914400">
              <a:lnSpc>
                <a:spcPct val="159000"/>
              </a:lnSpc>
              <a:spcBef>
                <a:spcPts val="539"/>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200" strike="noStrike" u="none">
                <a:solidFill>
                  <a:srgbClr val="292929"/>
                </a:solidFill>
                <a:effectLst/>
                <a:uFillTx/>
                <a:latin typeface="Arial"/>
                <a:ea typeface="DejaVu Sans"/>
              </a:rPr>
              <a:t>the </a:t>
            </a:r>
            <a:r>
              <a:rPr b="1" lang="en-US" sz="1200" strike="noStrike" u="none">
                <a:solidFill>
                  <a:srgbClr val="292929"/>
                </a:solidFill>
                <a:effectLst/>
                <a:uFillTx/>
                <a:latin typeface="Arial"/>
                <a:ea typeface="DejaVu Sans"/>
              </a:rPr>
              <a:t>model</a:t>
            </a:r>
            <a:r>
              <a:rPr b="0" lang="en-US" sz="1200" strike="noStrike" u="none">
                <a:solidFill>
                  <a:srgbClr val="292929"/>
                </a:solidFill>
                <a:effectLst/>
                <a:uFillTx/>
                <a:latin typeface="Arial"/>
                <a:ea typeface="DejaVu Sans"/>
              </a:rPr>
              <a:t> of the structure was that of the «</a:t>
            </a:r>
            <a:r>
              <a:rPr b="0" lang="en-US" sz="1200" strike="noStrike" u="none">
                <a:solidFill>
                  <a:srgbClr val="0000ee"/>
                </a:solidFill>
                <a:effectLst/>
                <a:uFillTx/>
                <a:latin typeface="Arial"/>
                <a:ea typeface="DejaVu Sans"/>
                <a:hlinkClick r:id="rId1"/>
              </a:rPr>
              <a:t>Année </a:t>
            </a:r>
            <a:r>
              <a:rPr b="0" lang="en-US" sz="1200" strike="noStrike" u="none">
                <a:solidFill>
                  <a:srgbClr val="0000ee"/>
                </a:solidFill>
                <a:effectLst/>
                <a:uFillTx/>
                <a:latin typeface="Arial"/>
                <a:ea typeface="DejaVu Sans"/>
                <a:hlinkClick r:id="rId2"/>
              </a:rPr>
              <a:t>philologique</a:t>
            </a:r>
            <a:r>
              <a:rPr b="0" lang="en-US" sz="1200" strike="noStrike" u="none">
                <a:solidFill>
                  <a:srgbClr val="292929"/>
                </a:solidFill>
                <a:effectLst/>
                <a:uFillTx/>
                <a:latin typeface="Arial"/>
                <a:ea typeface="DejaVu Sans"/>
              </a:rPr>
              <a:t>»: a section devoted to authors and texts at the beginning and than sections relating to various subjects</a:t>
            </a:r>
            <a:endParaRPr b="0" lang="it-IT" sz="1200" strike="noStrike" u="none">
              <a:solidFill>
                <a:srgbClr val="000000"/>
              </a:solidFill>
              <a:effectLst/>
              <a:uFillTx/>
              <a:latin typeface="Arial"/>
            </a:endParaRPr>
          </a:p>
          <a:p>
            <a:pPr marL="285840" indent="-285840" algn="just" defTabSz="914400">
              <a:lnSpc>
                <a:spcPct val="159000"/>
              </a:lnSpc>
              <a:spcBef>
                <a:spcPts val="539"/>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200" strike="noStrike" u="none">
                <a:solidFill>
                  <a:srgbClr val="292929"/>
                </a:solidFill>
                <a:effectLst/>
                <a:uFillTx/>
                <a:latin typeface="Arial"/>
                <a:ea typeface="DejaVu Sans"/>
              </a:rPr>
              <a:t>over the years, the first internal structure of «Medioevo latino» has undergone </a:t>
            </a:r>
            <a:r>
              <a:rPr b="1" lang="en-US" sz="1200" strike="noStrike" u="none">
                <a:solidFill>
                  <a:srgbClr val="292929"/>
                </a:solidFill>
                <a:effectLst/>
                <a:uFillTx/>
                <a:latin typeface="Arial"/>
                <a:ea typeface="DejaVu Sans"/>
              </a:rPr>
              <a:t>numerous changes</a:t>
            </a:r>
            <a:r>
              <a:rPr b="0" lang="en-US" sz="1200" strike="noStrike" u="none">
                <a:solidFill>
                  <a:srgbClr val="292929"/>
                </a:solidFill>
                <a:effectLst/>
                <a:uFillTx/>
                <a:latin typeface="Arial"/>
                <a:ea typeface="DejaVu Sans"/>
              </a:rPr>
              <a:t>. There was no change to the two parts that contain the bibliography about medieval authors and anonymous texts and the ancient authors in the medieval tradition (the «Fortleben»), but the remaining material was already reorganized in the early numbers. This permanent reorganization is a work in progress carried out several times in the long history of «Medioevo latino»</a:t>
            </a:r>
            <a:endParaRPr b="0" lang="it-IT" sz="1200" strike="noStrike" u="none">
              <a:solidFill>
                <a:srgbClr val="000000"/>
              </a:solidFill>
              <a:effectLst/>
              <a:uFillTx/>
              <a:latin typeface="Arial"/>
            </a:endParaRPr>
          </a:p>
          <a:p>
            <a:pPr marL="285840" indent="-285840" algn="just" defTabSz="914400">
              <a:lnSpc>
                <a:spcPct val="159000"/>
              </a:lnSpc>
              <a:spcBef>
                <a:spcPts val="539"/>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200" strike="noStrike" u="none">
                <a:solidFill>
                  <a:srgbClr val="292929"/>
                </a:solidFill>
                <a:effectLst/>
                <a:uFillTx/>
                <a:latin typeface="Arial"/>
                <a:ea typeface="DejaVu Sans"/>
              </a:rPr>
              <a:t>the initial orientation still remains strong in the presence, on top of the volume, of the parts relating to authors and texts and in the importance given in the abstracts to philological aspects (manuscripts, autography, attributions, etc.)</a:t>
            </a:r>
            <a:endParaRPr b="0" lang="it-IT" sz="1200" strike="noStrike" u="none">
              <a:solidFill>
                <a:srgbClr val="000000"/>
              </a:solidFill>
              <a:effectLst/>
              <a:uFillTx/>
              <a:latin typeface="Arial"/>
            </a:endParaRPr>
          </a:p>
        </p:txBody>
      </p:sp>
      <p:sp>
        <p:nvSpPr>
          <p:cNvPr id="29" name="Rectangle 2"/>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30" name="PlaceHolder 3"/>
          <p:cNvSpPr>
            <a:spLocks noGrp="1"/>
          </p:cNvSpPr>
          <p:nvPr>
            <p:ph type="sldNum" idx="9"/>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34B1E72D-49AF-40D1-9007-DE75F6142673}" type="slidenum">
              <a:rPr b="0" i="1" lang="en-US" sz="1800" strike="noStrike" u="none">
                <a:solidFill>
                  <a:schemeClr val="lt1"/>
                </a:solidFill>
                <a:effectLst/>
                <a:uFillTx/>
                <a:latin typeface="Arial"/>
                <a:ea typeface="DejaVu Sans"/>
              </a:rPr>
              <a:t>4</a:t>
            </a:fld>
            <a:endParaRPr b="0" lang="it-IT" sz="1800" strike="noStrike" u="none">
              <a:solidFill>
                <a:srgbClr val="000000"/>
              </a:solidFill>
              <a:effectLst/>
              <a:uFillTx/>
              <a:latin typeface="Times New Roman"/>
            </a:endParaRPr>
          </a:p>
        </p:txBody>
      </p:sp>
      <p:pic>
        <p:nvPicPr>
          <p:cNvPr id="31" name="Picture 6" descr="A circular object with a drawing of a monkey&#10;&#10;AI-generated content may be incorrect."/>
          <p:cNvPicPr/>
          <p:nvPr/>
        </p:nvPicPr>
        <p:blipFill>
          <a:blip r:embed="rId3"/>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460440" y="67320"/>
            <a:ext cx="8217000" cy="776520"/>
          </a:xfrm>
          <a:prstGeom prst="rect">
            <a:avLst/>
          </a:prstGeom>
          <a:noFill/>
          <a:ln w="0">
            <a:noFill/>
          </a:ln>
        </p:spPr>
        <p:txBody>
          <a:bodyPr lIns="90000" rIns="90000" tIns="46800" bIns="46800" anchor="ctr">
            <a:noAutofit/>
          </a:bodyPr>
          <a:p>
            <a:pPr indent="0" algn="ctr" defTabSz="914400">
              <a:lnSpc>
                <a:spcPct val="100000"/>
              </a:lnSpc>
              <a:spcBef>
                <a:spcPts val="139"/>
              </a:spcBef>
              <a:spcAft>
                <a:spcPts val="139"/>
              </a:spcAft>
              <a:buNone/>
              <a:tabLst>
                <a:tab algn="l" pos="0"/>
              </a:tabLst>
            </a:pPr>
            <a:r>
              <a:rPr b="1" lang="en-GB" sz="2400" strike="noStrike" u="none">
                <a:solidFill>
                  <a:srgbClr val="333399"/>
                </a:solidFill>
                <a:effectLst/>
                <a:uFillTx/>
                <a:latin typeface="Arial"/>
                <a:ea typeface="DejaVu Sans"/>
              </a:rPr>
              <a:t>the </a:t>
            </a:r>
            <a:r>
              <a:rPr b="1" lang="en-US" sz="2400" strike="noStrike" u="none">
                <a:solidFill>
                  <a:srgbClr val="333399"/>
                </a:solidFill>
                <a:effectLst/>
                <a:uFillTx/>
                <a:latin typeface="Arial"/>
                <a:ea typeface="DejaVu Sans"/>
              </a:rPr>
              <a:t>new technologies: the beginning</a:t>
            </a:r>
            <a:endParaRPr b="0" lang="it-IT" sz="2400" strike="noStrike" u="none">
              <a:solidFill>
                <a:srgbClr val="000000"/>
              </a:solidFill>
              <a:effectLst/>
              <a:uFillTx/>
              <a:latin typeface="Arial"/>
            </a:endParaRPr>
          </a:p>
        </p:txBody>
      </p:sp>
      <p:sp>
        <p:nvSpPr>
          <p:cNvPr id="33" name="PlaceHolder 2"/>
          <p:cNvSpPr>
            <a:spLocks noGrp="1"/>
          </p:cNvSpPr>
          <p:nvPr>
            <p:ph/>
          </p:nvPr>
        </p:nvSpPr>
        <p:spPr>
          <a:xfrm>
            <a:off x="339120" y="908640"/>
            <a:ext cx="8459640" cy="5207400"/>
          </a:xfrm>
          <a:prstGeom prst="rect">
            <a:avLst/>
          </a:prstGeom>
          <a:noFill/>
          <a:ln w="0">
            <a:noFill/>
          </a:ln>
        </p:spPr>
        <p:txBody>
          <a:bodyPr lIns="90000" rIns="90000" tIns="46800" bIns="46800" anchor="t">
            <a:normAutofit lnSpcReduction="9999"/>
          </a:bodyPr>
          <a:p>
            <a:pPr marL="285840" indent="-285840" algn="just" defTabSz="914400">
              <a:lnSpc>
                <a:spcPct val="159000"/>
              </a:lnSpc>
              <a:spcBef>
                <a:spcPts val="539"/>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800" strike="noStrike" u="none">
                <a:solidFill>
                  <a:srgbClr val="000000"/>
                </a:solidFill>
                <a:effectLst/>
                <a:uFillTx/>
                <a:latin typeface="Arial"/>
                <a:ea typeface="DejaVu Sans"/>
              </a:rPr>
              <a:t>the volumes of «Medioevo latino» I-XII (1980-1991) have been published in accordance with traditional methods (ie as books)</a:t>
            </a:r>
            <a:endParaRPr b="0" lang="it-IT" sz="1800" strike="noStrike" u="none">
              <a:solidFill>
                <a:srgbClr val="000000"/>
              </a:solidFill>
              <a:effectLst/>
              <a:uFillTx/>
              <a:latin typeface="Arial"/>
            </a:endParaRPr>
          </a:p>
          <a:p>
            <a:pPr marL="285840" indent="-285840" algn="just" defTabSz="914400">
              <a:lnSpc>
                <a:spcPct val="159000"/>
              </a:lnSpc>
              <a:spcBef>
                <a:spcPts val="539"/>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800" strike="noStrike" u="none">
                <a:solidFill>
                  <a:srgbClr val="000000"/>
                </a:solidFill>
                <a:effectLst/>
                <a:uFillTx/>
                <a:latin typeface="Arial"/>
                <a:ea typeface="DejaVu Sans"/>
              </a:rPr>
              <a:t>1992: publication of the first number, the XIIIth, realized with a program written in Clipper developed for the operating system MS-DOS. The program allowed the insertion of the bibliographical items and the production of the volume for printing (including indexes</a:t>
            </a:r>
            <a:r>
              <a:rPr b="0" lang="en-GB" sz="1800" strike="noStrike" u="none">
                <a:solidFill>
                  <a:srgbClr val="000000"/>
                </a:solidFill>
                <a:effectLst/>
                <a:uFillTx/>
                <a:latin typeface="Arial"/>
                <a:ea typeface="DejaVu Sans"/>
              </a:rPr>
              <a:t>) </a:t>
            </a:r>
            <a:r>
              <a:rPr b="0" lang="en-US" sz="1800" strike="noStrike" u="none">
                <a:solidFill>
                  <a:srgbClr val="000000"/>
                </a:solidFill>
                <a:effectLst/>
                <a:uFillTx/>
                <a:latin typeface="Arial"/>
                <a:ea typeface="DejaVu Sans"/>
              </a:rPr>
              <a:t>as a text file, without any formatting</a:t>
            </a:r>
            <a:endParaRPr b="0" lang="it-IT" sz="1800" strike="noStrike" u="none">
              <a:solidFill>
                <a:srgbClr val="000000"/>
              </a:solidFill>
              <a:effectLst/>
              <a:uFillTx/>
              <a:latin typeface="Arial"/>
            </a:endParaRPr>
          </a:p>
          <a:p>
            <a:pPr marL="285840" indent="-285840" algn="just" defTabSz="914400">
              <a:lnSpc>
                <a:spcPct val="159000"/>
              </a:lnSpc>
              <a:spcBef>
                <a:spcPts val="539"/>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800" strike="noStrike" u="none">
                <a:solidFill>
                  <a:srgbClr val="000000"/>
                </a:solidFill>
                <a:effectLst/>
                <a:uFillTx/>
                <a:latin typeface="Arial"/>
                <a:ea typeface="DejaVu Sans"/>
              </a:rPr>
              <a:t>1993: beginning of the entry in the database of volumes I-XII; process ended in 1994</a:t>
            </a:r>
            <a:endParaRPr b="0" lang="it-IT" sz="1800" strike="noStrike" u="none">
              <a:solidFill>
                <a:srgbClr val="000000"/>
              </a:solidFill>
              <a:effectLst/>
              <a:uFillTx/>
              <a:latin typeface="Arial"/>
            </a:endParaRPr>
          </a:p>
          <a:p>
            <a:pPr marL="285840" indent="-285840" algn="just" defTabSz="914400">
              <a:lnSpc>
                <a:spcPct val="159000"/>
              </a:lnSpc>
              <a:spcBef>
                <a:spcPts val="539"/>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800" strike="noStrike" u="none">
                <a:solidFill>
                  <a:srgbClr val="000000"/>
                </a:solidFill>
                <a:effectLst/>
                <a:uFillTx/>
                <a:latin typeface="Arial"/>
                <a:ea typeface="DejaVu Sans"/>
              </a:rPr>
              <a:t>1993-1994: writing of a new program for the management of all data (both the annual volume, and the volumes published before and after); the SW has been developed for the Windows operating system using the FoxPro development environment</a:t>
            </a:r>
            <a:endParaRPr b="0" lang="it-IT" sz="1800" strike="noStrike" u="none">
              <a:solidFill>
                <a:srgbClr val="000000"/>
              </a:solidFill>
              <a:effectLst/>
              <a:uFillTx/>
              <a:latin typeface="Arial"/>
            </a:endParaRPr>
          </a:p>
        </p:txBody>
      </p:sp>
      <p:sp>
        <p:nvSpPr>
          <p:cNvPr id="34" name="Rectangle 2"/>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35" name="PlaceHolder 3"/>
          <p:cNvSpPr>
            <a:spLocks noGrp="1"/>
          </p:cNvSpPr>
          <p:nvPr>
            <p:ph type="sldNum" idx="10"/>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F9422D81-0339-4F41-BD21-8577AD1B6B8B}" type="slidenum">
              <a:rPr b="0" i="1" lang="en-US" sz="1800" strike="noStrike" u="none">
                <a:solidFill>
                  <a:schemeClr val="lt1"/>
                </a:solidFill>
                <a:effectLst/>
                <a:uFillTx/>
                <a:latin typeface="Arial"/>
                <a:ea typeface="DejaVu Sans"/>
              </a:rPr>
              <a:t>5</a:t>
            </a:fld>
            <a:endParaRPr b="0" lang="it-IT" sz="1800" strike="noStrike" u="none">
              <a:solidFill>
                <a:srgbClr val="000000"/>
              </a:solidFill>
              <a:effectLst/>
              <a:uFillTx/>
              <a:latin typeface="Times New Roman"/>
            </a:endParaRPr>
          </a:p>
        </p:txBody>
      </p:sp>
      <p:pic>
        <p:nvPicPr>
          <p:cNvPr id="36" name="Picture 4"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1010520" y="57960"/>
            <a:ext cx="7380000" cy="728280"/>
          </a:xfrm>
          <a:prstGeom prst="rect">
            <a:avLst/>
          </a:prstGeom>
          <a:noFill/>
          <a:ln w="0">
            <a:noFill/>
          </a:ln>
        </p:spPr>
        <p:txBody>
          <a:bodyPr lIns="90000" rIns="90000" tIns="46800" bIns="46800" anchor="ctr">
            <a:noAutofit/>
          </a:bodyPr>
          <a:p>
            <a:pPr indent="0" algn="ctr" defTabSz="914400">
              <a:lnSpc>
                <a:spcPct val="100000"/>
              </a:lnSpc>
              <a:spcBef>
                <a:spcPts val="139"/>
              </a:spcBef>
              <a:spcAft>
                <a:spcPts val="139"/>
              </a:spcAft>
              <a:buNone/>
              <a:tabLst>
                <a:tab algn="l" pos="0"/>
              </a:tabLst>
            </a:pPr>
            <a:r>
              <a:rPr b="1" lang="en-GB" sz="2300" strike="noStrike" u="none">
                <a:solidFill>
                  <a:srgbClr val="333399"/>
                </a:solidFill>
                <a:effectLst/>
                <a:uFillTx/>
                <a:latin typeface="Arial"/>
                <a:ea typeface="DejaVu Sans"/>
              </a:rPr>
              <a:t>the </a:t>
            </a:r>
            <a:r>
              <a:rPr b="1" lang="en-US" sz="2300" strike="noStrike" u="none">
                <a:solidFill>
                  <a:srgbClr val="333399"/>
                </a:solidFill>
                <a:effectLst/>
                <a:uFillTx/>
                <a:latin typeface="Arial"/>
                <a:ea typeface="DejaVu Sans"/>
              </a:rPr>
              <a:t>new technologies in the new century</a:t>
            </a:r>
            <a:endParaRPr b="0" lang="it-IT" sz="2300" strike="noStrike" u="none">
              <a:solidFill>
                <a:srgbClr val="000000"/>
              </a:solidFill>
              <a:effectLst/>
              <a:uFillTx/>
              <a:latin typeface="Arial"/>
            </a:endParaRPr>
          </a:p>
        </p:txBody>
      </p:sp>
      <p:sp>
        <p:nvSpPr>
          <p:cNvPr id="38" name="PlaceHolder 2"/>
          <p:cNvSpPr>
            <a:spLocks noGrp="1"/>
          </p:cNvSpPr>
          <p:nvPr>
            <p:ph/>
          </p:nvPr>
        </p:nvSpPr>
        <p:spPr>
          <a:xfrm>
            <a:off x="396360" y="902880"/>
            <a:ext cx="8350200" cy="5254920"/>
          </a:xfrm>
          <a:prstGeom prst="rect">
            <a:avLst/>
          </a:prstGeom>
          <a:noFill/>
          <a:ln w="0">
            <a:noFill/>
          </a:ln>
        </p:spPr>
        <p:txBody>
          <a:bodyPr lIns="90000" rIns="90000" tIns="46800" bIns="46800" anchor="t">
            <a:noAutofit/>
          </a:bodyPr>
          <a:p>
            <a:pPr marL="285840" indent="-285840" algn="just" defTabSz="914400">
              <a:lnSpc>
                <a:spcPct val="159000"/>
              </a:lnSpc>
              <a:spcBef>
                <a:spcPts val="513"/>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100" strike="noStrike" u="none">
                <a:solidFill>
                  <a:srgbClr val="000000"/>
                </a:solidFill>
                <a:effectLst/>
                <a:uFillTx/>
                <a:latin typeface="Arial"/>
                <a:ea typeface="DejaVu Sans"/>
              </a:rPr>
              <a:t>2001: writing of the first version of the SW currently in use and beginning of the realization of the integrated database (AIM = Archivio integrato per il medioevo) that now runs not only «Medioevo latino», but also all the scientific projects promoted by SISMEL and Fondazione Ezio Franceschini. The very nature of new technologies and the experience gained led to the substantial update of the system, integrating «Medioevo latino» with other researches of SISMEL and Fondazione Franceschini. The SW is a web-based application that does not depend on the client's operating system and requires no installation. It can be used from any computer with any web browser. The technology used is ASP with SQL Server database</a:t>
            </a:r>
            <a:endParaRPr b="0" lang="it-IT" sz="1100" strike="noStrike" u="none">
              <a:solidFill>
                <a:srgbClr val="000000"/>
              </a:solidFill>
              <a:effectLst/>
              <a:uFillTx/>
              <a:latin typeface="Arial"/>
            </a:endParaRPr>
          </a:p>
          <a:p>
            <a:pPr marL="285840" indent="-285840" algn="just" defTabSz="914400">
              <a:lnSpc>
                <a:spcPct val="159000"/>
              </a:lnSpc>
              <a:spcBef>
                <a:spcPts val="513"/>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100" strike="noStrike" u="none">
                <a:solidFill>
                  <a:srgbClr val="000000"/>
                </a:solidFill>
                <a:effectLst/>
                <a:uFillTx/>
                <a:latin typeface="Arial"/>
                <a:ea typeface="DejaVu Sans"/>
              </a:rPr>
              <a:t>2009: publication of the site «Mirabile» (</a:t>
            </a:r>
            <a:r>
              <a:rPr b="0" lang="en-US" sz="1100" strike="noStrike" u="sng">
                <a:solidFill>
                  <a:srgbClr val="0000ee"/>
                </a:solidFill>
                <a:effectLst/>
                <a:uFillTx/>
                <a:latin typeface="Arial"/>
                <a:ea typeface="DejaVu Sans"/>
                <a:hlinkClick r:id="rId1"/>
              </a:rPr>
              <a:t>http://www.mirabileweb.it/</a:t>
            </a:r>
            <a:r>
              <a:rPr b="0" lang="en-US" sz="1100" strike="noStrike" u="none">
                <a:solidFill>
                  <a:srgbClr val="000000"/>
                </a:solidFill>
                <a:effectLst/>
                <a:uFillTx/>
                <a:latin typeface="Arial"/>
                <a:ea typeface="DejaVu Sans"/>
              </a:rPr>
              <a:t>); beginning of the online publication of «Medioevo latino» with other projects promoted by SISMEL</a:t>
            </a:r>
            <a:endParaRPr b="0" lang="it-IT" sz="1100" strike="noStrike" u="none">
              <a:solidFill>
                <a:srgbClr val="000000"/>
              </a:solidFill>
              <a:effectLst/>
              <a:uFillTx/>
              <a:latin typeface="Arial"/>
            </a:endParaRPr>
          </a:p>
          <a:p>
            <a:pPr marL="285840" indent="-285840" algn="just" defTabSz="914400">
              <a:lnSpc>
                <a:spcPct val="159000"/>
              </a:lnSpc>
              <a:spcBef>
                <a:spcPts val="513"/>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100" strike="noStrike" u="none">
                <a:solidFill>
                  <a:srgbClr val="000000"/>
                </a:solidFill>
                <a:effectLst/>
                <a:uFillTx/>
                <a:latin typeface="Arial"/>
                <a:ea typeface="DejaVu Sans"/>
              </a:rPr>
              <a:t>2010: renovation of the integrated archive (especially for the entry forms of authors, works, anonymous texts, and manuscripts) with increased functionality for the entry and amount of information</a:t>
            </a:r>
            <a:endParaRPr b="0" lang="it-IT" sz="1100" strike="noStrike" u="none">
              <a:solidFill>
                <a:srgbClr val="000000"/>
              </a:solidFill>
              <a:effectLst/>
              <a:uFillTx/>
              <a:latin typeface="Arial"/>
            </a:endParaRPr>
          </a:p>
          <a:p>
            <a:pPr marL="285840" indent="-285840" algn="just" defTabSz="914400">
              <a:lnSpc>
                <a:spcPct val="159000"/>
              </a:lnSpc>
              <a:spcBef>
                <a:spcPts val="513"/>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100" strike="noStrike" u="none">
                <a:solidFill>
                  <a:srgbClr val="000000"/>
                </a:solidFill>
                <a:effectLst/>
                <a:uFillTx/>
                <a:latin typeface="Arial"/>
                <a:ea typeface="DejaVu Sans"/>
              </a:rPr>
              <a:t>2012: publication of a new version of Mirabile (Mirabile2) with more archives and the presence of projects devoted to vernacular literature; greater flexibility in presenting information; presence of projects promoted by other institutions besides SISMEL and Fondazione Franceschini</a:t>
            </a:r>
            <a:endParaRPr b="0" lang="it-IT" sz="1100" strike="noStrike" u="none">
              <a:solidFill>
                <a:srgbClr val="000000"/>
              </a:solidFill>
              <a:effectLst/>
              <a:uFillTx/>
              <a:latin typeface="Arial"/>
            </a:endParaRPr>
          </a:p>
          <a:p>
            <a:pPr marL="285840" indent="-285840" algn="just" defTabSz="914400">
              <a:lnSpc>
                <a:spcPct val="159000"/>
              </a:lnSpc>
              <a:spcBef>
                <a:spcPts val="513"/>
              </a:spcBef>
              <a:spcAft>
                <a:spcPts val="139"/>
              </a:spcAft>
              <a:buClr>
                <a:srgbClr val="333399"/>
              </a:buClr>
              <a:buSzPct val="135000"/>
              <a:buFont typeface="Wingdings" charset="2"/>
              <a:buChar char=""/>
              <a:tabLst>
                <a:tab algn="l" pos="285840"/>
                <a:tab algn="l" pos="390600"/>
                <a:tab algn="l" pos="839880"/>
                <a:tab algn="l" pos="1289160"/>
                <a:tab algn="l" pos="1738440"/>
                <a:tab algn="l" pos="2187720"/>
                <a:tab algn="l" pos="2637000"/>
                <a:tab algn="l" pos="3086280"/>
                <a:tab algn="l" pos="3535200"/>
                <a:tab algn="l" pos="3984480"/>
                <a:tab algn="l" pos="4433760"/>
                <a:tab algn="l" pos="4883040"/>
                <a:tab algn="l" pos="5332320"/>
                <a:tab algn="l" pos="5781600"/>
                <a:tab algn="l" pos="6230880"/>
                <a:tab algn="l" pos="6680160"/>
                <a:tab algn="l" pos="7129440"/>
                <a:tab algn="l" pos="7578720"/>
                <a:tab algn="l" pos="8028000"/>
                <a:tab algn="l" pos="8477280"/>
                <a:tab algn="l" pos="8926560"/>
                <a:tab algn="l" pos="8985240"/>
                <a:tab algn="l" pos="9434520"/>
                <a:tab algn="l" pos="9883800"/>
                <a:tab algn="l" pos="10333080"/>
                <a:tab algn="l" pos="10782360"/>
              </a:tabLst>
            </a:pPr>
            <a:r>
              <a:rPr b="0" lang="en-US" sz="1100" strike="noStrike" u="none">
                <a:solidFill>
                  <a:srgbClr val="000000"/>
                </a:solidFill>
                <a:effectLst/>
                <a:uFillTx/>
                <a:latin typeface="Arial"/>
                <a:ea typeface="DejaVu Sans"/>
              </a:rPr>
              <a:t>2012-2013: renovation of the integrated archive (AIM) aiming mainly at a greater flexibility in the management of individual projects (autonomy / integration; profiling of collaborators, etc.)</a:t>
            </a:r>
            <a:endParaRPr b="0" lang="it-IT" sz="1100" strike="noStrike" u="none">
              <a:solidFill>
                <a:srgbClr val="000000"/>
              </a:solidFill>
              <a:effectLst/>
              <a:uFillTx/>
              <a:latin typeface="Arial"/>
            </a:endParaRPr>
          </a:p>
        </p:txBody>
      </p:sp>
      <p:sp>
        <p:nvSpPr>
          <p:cNvPr id="39" name="Rectangle 2"/>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40" name="PlaceHolder 3"/>
          <p:cNvSpPr>
            <a:spLocks noGrp="1"/>
          </p:cNvSpPr>
          <p:nvPr>
            <p:ph type="sldNum" idx="11"/>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E1A86B4D-380B-4391-B677-F40522C07A5A}" type="slidenum">
              <a:rPr b="0" i="1" lang="en-US" sz="1800" strike="noStrike" u="none">
                <a:solidFill>
                  <a:schemeClr val="lt1"/>
                </a:solidFill>
                <a:effectLst/>
                <a:uFillTx/>
                <a:latin typeface="Arial"/>
                <a:ea typeface="DejaVu Sans"/>
              </a:rPr>
              <a:t>5</a:t>
            </a:fld>
            <a:endParaRPr b="0" lang="it-IT" sz="1800" strike="noStrike" u="none">
              <a:solidFill>
                <a:srgbClr val="000000"/>
              </a:solidFill>
              <a:effectLst/>
              <a:uFillTx/>
              <a:latin typeface="Times New Roman"/>
            </a:endParaRPr>
          </a:p>
        </p:txBody>
      </p:sp>
      <p:pic>
        <p:nvPicPr>
          <p:cNvPr id="41" name="Picture 6" descr="A circular object with a drawing of a monkey&#10;&#10;AI-generated content may be incorrect."/>
          <p:cNvPicPr/>
          <p:nvPr/>
        </p:nvPicPr>
        <p:blipFill>
          <a:blip r:embed="rId2"/>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1353960" y="137160"/>
            <a:ext cx="6937560" cy="569520"/>
          </a:xfrm>
          <a:prstGeom prst="rect">
            <a:avLst/>
          </a:prstGeom>
          <a:noFill/>
          <a:ln w="0">
            <a:noFill/>
          </a:ln>
        </p:spPr>
        <p:txBody>
          <a:bodyPr lIns="90000" rIns="90000" tIns="46800" bIns="46800" anchor="ctr">
            <a:noAutofit/>
          </a:bodyPr>
          <a:p>
            <a:pPr indent="0" algn="ctr" defTabSz="914400">
              <a:lnSpc>
                <a:spcPct val="100000"/>
              </a:lnSpc>
              <a:spcBef>
                <a:spcPts val="139"/>
              </a:spcBef>
              <a:spcAft>
                <a:spcPts val="139"/>
              </a:spcAft>
              <a:buNone/>
              <a:tabLst>
                <a:tab algn="l" pos="0"/>
              </a:tabLst>
            </a:pPr>
            <a:r>
              <a:rPr b="1" lang="en-GB" sz="2300" strike="noStrike" u="none">
                <a:solidFill>
                  <a:srgbClr val="333399"/>
                </a:solidFill>
                <a:effectLst/>
                <a:uFillTx/>
                <a:latin typeface="Arial"/>
                <a:ea typeface="DejaVu Sans"/>
              </a:rPr>
              <a:t>the </a:t>
            </a:r>
            <a:r>
              <a:rPr b="1" lang="en-US" sz="2300" strike="noStrike" u="none">
                <a:solidFill>
                  <a:srgbClr val="333399"/>
                </a:solidFill>
                <a:effectLst/>
                <a:uFillTx/>
                <a:latin typeface="Arial"/>
                <a:ea typeface="DejaVu Sans"/>
              </a:rPr>
              <a:t>new technologies in the new century</a:t>
            </a:r>
            <a:endParaRPr b="0" lang="it-IT" sz="2300" strike="noStrike" u="none">
              <a:solidFill>
                <a:srgbClr val="000000"/>
              </a:solidFill>
              <a:effectLst/>
              <a:uFillTx/>
              <a:latin typeface="Arial"/>
            </a:endParaRPr>
          </a:p>
        </p:txBody>
      </p:sp>
      <p:sp>
        <p:nvSpPr>
          <p:cNvPr id="43" name="PlaceHolder 2"/>
          <p:cNvSpPr>
            <a:spLocks noGrp="1"/>
          </p:cNvSpPr>
          <p:nvPr>
            <p:ph/>
          </p:nvPr>
        </p:nvSpPr>
        <p:spPr>
          <a:xfrm>
            <a:off x="711720" y="845640"/>
            <a:ext cx="8222040" cy="4996080"/>
          </a:xfrm>
          <a:prstGeom prst="rect">
            <a:avLst/>
          </a:prstGeom>
          <a:noFill/>
          <a:ln w="0">
            <a:noFill/>
          </a:ln>
        </p:spPr>
        <p:txBody>
          <a:bodyPr lIns="90000" rIns="90000" tIns="46800" bIns="46800" anchor="t">
            <a:normAutofit/>
          </a:bodyPr>
          <a:p>
            <a:pPr marL="343080" indent="-292320" algn="just" defTabSz="914400">
              <a:lnSpc>
                <a:spcPct val="150000"/>
              </a:lnSpc>
              <a:spcBef>
                <a:spcPts val="938"/>
              </a:spcBef>
              <a:spcAft>
                <a:spcPts val="139"/>
              </a:spcAft>
              <a:buClr>
                <a:srgbClr val="002060"/>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GB" sz="1400" strike="noStrike" u="none">
                <a:solidFill>
                  <a:srgbClr val="000000"/>
                </a:solidFill>
                <a:effectLst/>
                <a:uFillTx/>
                <a:latin typeface="Arial"/>
                <a:ea typeface="DejaVu Sans"/>
              </a:rPr>
              <a:t>  2014: new version of Mirabile including some new projects with increased search capabilities and a new view of the bibliographic records of Medioevo latino aimed at greater clarity and usability of information.</a:t>
            </a:r>
            <a:endParaRPr b="0" lang="it-IT" sz="1400" strike="noStrike" u="none">
              <a:solidFill>
                <a:srgbClr val="000000"/>
              </a:solidFill>
              <a:effectLst/>
              <a:uFillTx/>
              <a:latin typeface="Arial"/>
            </a:endParaRPr>
          </a:p>
          <a:p>
            <a:pPr marL="343080" indent="-292320" algn="just" defTabSz="914400">
              <a:lnSpc>
                <a:spcPct val="150000"/>
              </a:lnSpc>
              <a:spcBef>
                <a:spcPts val="938"/>
              </a:spcBef>
              <a:spcAft>
                <a:spcPts val="139"/>
              </a:spcAft>
              <a:buClr>
                <a:srgbClr val="002060"/>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GB" sz="1400" strike="noStrike" u="none">
                <a:solidFill>
                  <a:srgbClr val="000000"/>
                </a:solidFill>
                <a:effectLst/>
                <a:uFillTx/>
                <a:latin typeface="Arial"/>
                <a:ea typeface="DejaVu Sans"/>
              </a:rPr>
              <a:t>  2016: </a:t>
            </a:r>
            <a:r>
              <a:rPr b="0" lang="en-GB" sz="1400" strike="noStrike" u="none">
                <a:solidFill>
                  <a:srgbClr val="000000"/>
                </a:solidFill>
                <a:effectLst/>
                <a:uFillTx/>
                <a:latin typeface="Arial"/>
                <a:ea typeface="Microsoft YaHei"/>
              </a:rPr>
              <a:t>Mirabile update with the addition of a new project, MADOC (Manuscripta doctrinalia - XIII-XV centuries), and the transfer of the project MAGI already published as a book in 2007 (Rossana Eugenia Guglielmetti </a:t>
            </a:r>
            <a:r>
              <a:rPr b="0" i="1" lang="en-GB" sz="1400" strike="noStrike" u="none">
                <a:solidFill>
                  <a:srgbClr val="000000"/>
                </a:solidFill>
                <a:effectLst/>
                <a:uFillTx/>
                <a:latin typeface="Arial"/>
                <a:ea typeface="Microsoft YaHei"/>
              </a:rPr>
              <a:t>I testi agiografici latini nei codici della Biblioteca Medicea Laurenziana </a:t>
            </a:r>
            <a:r>
              <a:rPr b="0" lang="en-GB" sz="1400" strike="noStrike" u="none">
                <a:solidFill>
                  <a:srgbClr val="000000"/>
                </a:solidFill>
                <a:effectLst/>
                <a:uFillTx/>
                <a:latin typeface="Arial"/>
                <a:ea typeface="Microsoft YaHei"/>
              </a:rPr>
              <a:t>Firenze, SISMEL. Edizioni del Galluzzo 2007, Quaderni di «Hagiographica» 5)</a:t>
            </a:r>
            <a:endParaRPr b="0" lang="it-IT" sz="1400" strike="noStrike" u="none">
              <a:solidFill>
                <a:srgbClr val="000000"/>
              </a:solidFill>
              <a:effectLst/>
              <a:uFillTx/>
              <a:latin typeface="Arial"/>
            </a:endParaRPr>
          </a:p>
          <a:p>
            <a:pPr marL="343080" indent="-322560" algn="just" defTabSz="914400">
              <a:lnSpc>
                <a:spcPct val="150000"/>
              </a:lnSpc>
              <a:spcBef>
                <a:spcPts val="938"/>
              </a:spcBef>
              <a:spcAft>
                <a:spcPts val="139"/>
              </a:spcAft>
              <a:buClr>
                <a:srgbClr val="002060"/>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GB" sz="1400" strike="noStrike" u="none">
                <a:solidFill>
                  <a:srgbClr val="000000"/>
                </a:solidFill>
                <a:effectLst/>
                <a:uFillTx/>
                <a:latin typeface="Arial"/>
                <a:ea typeface="Microsoft YaHei"/>
              </a:rPr>
              <a:t>  2018-2023: new search engine, Elasticsearch (https://www.elastic.co/), open source, which allows, in addition to greater breadth, flexibility and speed of queries, even greater ease in implementing new features</a:t>
            </a:r>
            <a:endParaRPr b="0" lang="it-IT" sz="1400" strike="noStrike" u="none">
              <a:solidFill>
                <a:srgbClr val="000000"/>
              </a:solidFill>
              <a:effectLst/>
              <a:uFillTx/>
              <a:latin typeface="Arial"/>
            </a:endParaRPr>
          </a:p>
          <a:p>
            <a:pPr marL="343080" indent="-322560" algn="just" defTabSz="914400">
              <a:lnSpc>
                <a:spcPct val="150000"/>
              </a:lnSpc>
              <a:spcBef>
                <a:spcPts val="938"/>
              </a:spcBef>
              <a:spcAft>
                <a:spcPts val="139"/>
              </a:spcAft>
              <a:buClr>
                <a:srgbClr val="002060"/>
              </a:buClr>
              <a:buSzPct val="135000"/>
              <a:buFont typeface="Wingdings" charset="2"/>
              <a:buChar char=""/>
              <a:tabLst>
                <a:tab algn="l" pos="0"/>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en-GB" sz="1400" strike="noStrike" u="none">
                <a:solidFill>
                  <a:srgbClr val="000000"/>
                </a:solidFill>
                <a:effectLst/>
                <a:uFillTx/>
                <a:latin typeface="Arial"/>
                <a:ea typeface="Microsoft YaHei"/>
              </a:rPr>
              <a:t>  2022: in AIM new data entry form for both an author's and anonymous works implemented as part of the OPA project (</a:t>
            </a:r>
            <a:r>
              <a:rPr b="0" lang="en-GB" sz="1400" strike="noStrike" u="sng">
                <a:solidFill>
                  <a:srgbClr val="0000ee"/>
                </a:solidFill>
                <a:effectLst/>
                <a:uFillTx/>
                <a:latin typeface="Arial"/>
                <a:ea typeface="Microsoft YaHei"/>
                <a:hlinkClick r:id="rId1"/>
              </a:rPr>
              <a:t>https://site.unibo.it/anonimi-medievali/it</a:t>
            </a:r>
            <a:r>
              <a:rPr b="0" lang="en-GB" sz="1400" strike="noStrike" u="none">
                <a:solidFill>
                  <a:srgbClr val="000000"/>
                </a:solidFill>
                <a:effectLst/>
                <a:uFillTx/>
                <a:latin typeface="Arial"/>
                <a:ea typeface="Microsoft YaHei"/>
              </a:rPr>
              <a:t>; </a:t>
            </a:r>
            <a:r>
              <a:rPr b="0" lang="en-GB" sz="1400" strike="noStrike" u="sng">
                <a:solidFill>
                  <a:srgbClr val="0000ee"/>
                </a:solidFill>
                <a:effectLst/>
                <a:uFillTx/>
                <a:latin typeface="Arial"/>
                <a:ea typeface="Microsoft YaHei"/>
                <a:hlinkClick r:id="rId2"/>
              </a:rPr>
              <a:t>https://sites.google.com/view/opa-unisa/home</a:t>
            </a:r>
            <a:r>
              <a:rPr b="0" lang="en-GB" sz="1400" strike="noStrike" u="none">
                <a:solidFill>
                  <a:srgbClr val="000000"/>
                </a:solidFill>
                <a:effectLst/>
                <a:uFillTx/>
                <a:latin typeface="Arial"/>
                <a:ea typeface="Microsoft YaHei"/>
              </a:rPr>
              <a:t>; https://dium.uniud.it/it/ricerca/opa/opa-opere-perdute-anonime/)</a:t>
            </a:r>
            <a:endParaRPr b="0" lang="it-IT" sz="1400" strike="noStrike" u="none">
              <a:solidFill>
                <a:srgbClr val="000000"/>
              </a:solidFill>
              <a:effectLst/>
              <a:uFillTx/>
              <a:latin typeface="Arial"/>
            </a:endParaRPr>
          </a:p>
          <a:p>
            <a:pPr indent="0" algn="just" defTabSz="914400">
              <a:lnSpc>
                <a:spcPct val="150000"/>
              </a:lnSpc>
              <a:spcBef>
                <a:spcPts val="836"/>
              </a:spcBef>
              <a:spcAft>
                <a:spcPts val="139"/>
              </a:spcAft>
              <a:buNone/>
              <a:tabLst>
                <a:tab algn="l" pos="0"/>
              </a:tabLst>
            </a:pPr>
            <a:endParaRPr b="0" lang="it-IT" sz="1400" strike="noStrike" u="none">
              <a:solidFill>
                <a:srgbClr val="000000"/>
              </a:solidFill>
              <a:effectLst/>
              <a:uFillTx/>
              <a:latin typeface="Arial"/>
            </a:endParaRPr>
          </a:p>
        </p:txBody>
      </p:sp>
      <p:sp>
        <p:nvSpPr>
          <p:cNvPr id="44" name="Rectangle 1"/>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45" name="PlaceHolder 3"/>
          <p:cNvSpPr>
            <a:spLocks noGrp="1"/>
          </p:cNvSpPr>
          <p:nvPr>
            <p:ph type="sldNum" idx="12"/>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96B514A0-D68E-42BA-AE9C-213C175845C4}" type="slidenum">
              <a:rPr b="0" i="1" lang="en-US" sz="1800" strike="noStrike" u="none">
                <a:solidFill>
                  <a:schemeClr val="lt1"/>
                </a:solidFill>
                <a:effectLst/>
                <a:uFillTx/>
                <a:latin typeface="Arial"/>
                <a:ea typeface="DejaVu Sans"/>
              </a:rPr>
              <a:t>7</a:t>
            </a:fld>
            <a:endParaRPr b="0" lang="it-IT" sz="1800" strike="noStrike" u="none">
              <a:solidFill>
                <a:srgbClr val="000000"/>
              </a:solidFill>
              <a:effectLst/>
              <a:uFillTx/>
              <a:latin typeface="Times New Roman"/>
            </a:endParaRPr>
          </a:p>
        </p:txBody>
      </p:sp>
      <p:pic>
        <p:nvPicPr>
          <p:cNvPr id="46" name="Picture 6" descr="A circular object with a drawing of a monkey&#10;&#10;AI-generated content may be incorrect."/>
          <p:cNvPicPr/>
          <p:nvPr/>
        </p:nvPicPr>
        <p:blipFill>
          <a:blip r:embed="rId3"/>
          <a:stretch/>
        </p:blipFill>
        <p:spPr>
          <a:xfrm>
            <a:off x="468360" y="6244200"/>
            <a:ext cx="555480" cy="54900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1353960" y="38160"/>
            <a:ext cx="6715080" cy="862200"/>
          </a:xfrm>
          <a:prstGeom prst="rect">
            <a:avLst/>
          </a:prstGeom>
          <a:noFill/>
          <a:ln w="0">
            <a:noFill/>
          </a:ln>
        </p:spPr>
        <p:txBody>
          <a:bodyPr lIns="90000" rIns="90000" tIns="46800" bIns="46800" anchor="ctr">
            <a:noAutofit/>
          </a:bodyPr>
          <a:p>
            <a:pPr indent="0" defTabSz="914400">
              <a:lnSpc>
                <a:spcPct val="100000"/>
              </a:lnSpc>
              <a:spcBef>
                <a:spcPts val="139"/>
              </a:spcBef>
              <a:spcAft>
                <a:spcPts val="139"/>
              </a:spcAft>
              <a:buNone/>
              <a:tabLst>
                <a:tab algn="l" pos="0"/>
              </a:tabLst>
            </a:pPr>
            <a:r>
              <a:rPr b="1" lang="it-IT" sz="2000" strike="noStrike" u="none">
                <a:solidFill>
                  <a:srgbClr val="333399"/>
                </a:solidFill>
                <a:effectLst/>
                <a:uFillTx/>
                <a:latin typeface="Arial"/>
                <a:ea typeface="DejaVu Sans"/>
              </a:rPr>
              <a:t>Archivio integrato per il medioevo </a:t>
            </a:r>
            <a:br>
              <a:rPr sz="2000"/>
            </a:br>
            <a:r>
              <a:rPr b="1" lang="en-GB" sz="2000" strike="noStrike" u="none">
                <a:solidFill>
                  <a:srgbClr val="333399"/>
                </a:solidFill>
                <a:effectLst/>
                <a:uFillTx/>
                <a:latin typeface="Arial"/>
                <a:ea typeface="DejaVu Sans"/>
              </a:rPr>
              <a:t>Integrated archive for the Middle Ages (AIM)</a:t>
            </a:r>
            <a:endParaRPr b="0" lang="it-IT" sz="2000" strike="noStrike" u="none">
              <a:solidFill>
                <a:srgbClr val="000000"/>
              </a:solidFill>
              <a:effectLst/>
              <a:uFillTx/>
              <a:latin typeface="Arial"/>
            </a:endParaRPr>
          </a:p>
        </p:txBody>
      </p:sp>
      <p:sp>
        <p:nvSpPr>
          <p:cNvPr id="48" name="PlaceHolder 2"/>
          <p:cNvSpPr>
            <a:spLocks noGrp="1"/>
          </p:cNvSpPr>
          <p:nvPr>
            <p:ph/>
          </p:nvPr>
        </p:nvSpPr>
        <p:spPr>
          <a:xfrm>
            <a:off x="503280" y="900360"/>
            <a:ext cx="8136000" cy="5022000"/>
          </a:xfrm>
          <a:prstGeom prst="rect">
            <a:avLst/>
          </a:prstGeom>
          <a:noFill/>
          <a:ln w="0">
            <a:noFill/>
          </a:ln>
        </p:spPr>
        <p:txBody>
          <a:bodyPr lIns="90000" rIns="90000" tIns="46800" bIns="46800" anchor="t">
            <a:normAutofit/>
          </a:bodyPr>
          <a:p>
            <a:pPr marL="343080" indent="-285840" defTabSz="914400">
              <a:lnSpc>
                <a:spcPct val="80000"/>
              </a:lnSpc>
              <a:spcBef>
                <a:spcPts val="539"/>
              </a:spcBef>
              <a:spcAft>
                <a:spcPts val="139"/>
              </a:spcAft>
              <a:buNone/>
              <a:tabLst>
                <a:tab algn="l" pos="0"/>
              </a:tabLst>
            </a:pPr>
            <a:endParaRPr b="0" lang="it-IT" sz="1600" strike="noStrike" u="none">
              <a:solidFill>
                <a:srgbClr val="000000"/>
              </a:solidFill>
              <a:effectLst/>
              <a:uFillTx/>
              <a:latin typeface="Arial"/>
            </a:endParaRPr>
          </a:p>
          <a:p>
            <a:pPr marL="343080" indent="-285840" algn="ctr" defTabSz="914400">
              <a:lnSpc>
                <a:spcPct val="80000"/>
              </a:lnSpc>
              <a:spcBef>
                <a:spcPts val="539"/>
              </a:spcBef>
              <a:spcAft>
                <a:spcPts val="139"/>
              </a:spcAft>
              <a:buNone/>
              <a:tabLst>
                <a:tab algn="l" pos="0"/>
              </a:tabLst>
            </a:pPr>
            <a:r>
              <a:rPr b="0" lang="en-GB" sz="1600" strike="noStrike" u="none">
                <a:solidFill>
                  <a:srgbClr val="292929"/>
                </a:solidFill>
                <a:effectLst/>
                <a:uFillTx/>
                <a:latin typeface="Arial"/>
                <a:ea typeface="DejaVu Sans"/>
              </a:rPr>
              <a:t>Archives available in AIM and already published in Mirabile</a:t>
            </a:r>
            <a:endParaRPr b="0" lang="it-IT" sz="1600" strike="noStrike" u="none">
              <a:solidFill>
                <a:srgbClr val="000000"/>
              </a:solidFill>
              <a:effectLst/>
              <a:uFillTx/>
              <a:latin typeface="Arial"/>
            </a:endParaRPr>
          </a:p>
        </p:txBody>
      </p:sp>
      <p:graphicFrame>
        <p:nvGraphicFramePr>
          <p:cNvPr id="49" name="Table 1"/>
          <p:cNvGraphicFramePr/>
          <p:nvPr/>
        </p:nvGraphicFramePr>
        <p:xfrm>
          <a:off x="1213920" y="1620720"/>
          <a:ext cx="6996240" cy="4168800"/>
        </p:xfrm>
        <a:graphic>
          <a:graphicData uri="http://schemas.openxmlformats.org/drawingml/2006/table">
            <a:tbl>
              <a:tblPr/>
              <a:tblGrid>
                <a:gridCol w="2133720"/>
                <a:gridCol w="4862880"/>
              </a:tblGrid>
              <a:tr h="202680">
                <a:tc gridSpan="2">
                  <a:txBody>
                    <a:bodyPr anchor="t">
                      <a:noAutofit/>
                    </a:bodyPr>
                    <a:p>
                      <a:pPr defTabSz="914400">
                        <a:lnSpc>
                          <a:spcPct val="100000"/>
                        </a:lnSpc>
                      </a:pPr>
                      <a:r>
                        <a:rPr b="1" lang="en-US" sz="1000" strike="noStrike" u="none">
                          <a:solidFill>
                            <a:schemeClr val="lt1"/>
                          </a:solidFill>
                          <a:effectLst/>
                          <a:uFillTx/>
                          <a:latin typeface="Arial"/>
                          <a:ea typeface="DejaVu Sans"/>
                        </a:rPr>
                        <a:t>Medieval Latin DB</a:t>
                      </a:r>
                      <a:endParaRPr b="0" lang="it-IT" sz="1000" strike="noStrike" u="none">
                        <a:solidFill>
                          <a:srgbClr val="ffffff"/>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solidFill>
                  </a:tcPr>
                </a:tc>
                <a:tc hMerge="1">
                  <a:txBody>
                    <a:bodyPr lIns="90000" rIns="90000" tIns="45000" bIns="45000" anchor="t">
                      <a:noAutofit/>
                    </a:bodyPr>
                    <a:p>
                      <a:endParaRPr b="0" lang="it-IT"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r h="202680">
                <a:tc>
                  <a:txBody>
                    <a:bodyPr anchor="t">
                      <a:noAutofit/>
                    </a:bodyPr>
                    <a:p>
                      <a:pPr defTabSz="914400">
                        <a:lnSpc>
                          <a:spcPct val="100000"/>
                        </a:lnSpc>
                      </a:pPr>
                      <a:r>
                        <a:rPr b="1" lang="en-US" sz="1000" strike="noStrike" u="none">
                          <a:solidFill>
                            <a:schemeClr val="dk1"/>
                          </a:solidFill>
                          <a:effectLst/>
                          <a:uFillTx/>
                          <a:latin typeface="Arial"/>
                          <a:ea typeface="DejaVu Sans"/>
                        </a:rPr>
                        <a:t>MEL</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pPr>
                      <a:r>
                        <a:rPr b="0" lang="en-US" sz="1000" strike="noStrike" u="none">
                          <a:solidFill>
                            <a:schemeClr val="dk1"/>
                          </a:solidFill>
                          <a:effectLst/>
                          <a:uFillTx/>
                          <a:latin typeface="Arial"/>
                          <a:ea typeface="DejaVu Sans"/>
                        </a:rPr>
                        <a:t>Medioevo latino</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r h="262080">
                <a:tc>
                  <a:txBody>
                    <a:bodyPr anchor="t">
                      <a:noAutofit/>
                    </a:bodyPr>
                    <a:p>
                      <a:pPr defTabSz="914400">
                        <a:lnSpc>
                          <a:spcPct val="100000"/>
                        </a:lnSpc>
                      </a:pPr>
                      <a:r>
                        <a:rPr b="1" lang="en-US" sz="1000" strike="noStrike" u="none">
                          <a:solidFill>
                            <a:schemeClr val="dk1"/>
                          </a:solidFill>
                          <a:effectLst/>
                          <a:uFillTx/>
                          <a:latin typeface="Arial"/>
                          <a:ea typeface="DejaVu Sans"/>
                        </a:rPr>
                        <a:t>BISLAM</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c>
                  <a:txBody>
                    <a:bodyPr anchor="t">
                      <a:noAutofit/>
                    </a:bodyPr>
                    <a:p>
                      <a:pPr defTabSz="914400">
                        <a:lnSpc>
                          <a:spcPct val="100000"/>
                        </a:lnSpc>
                      </a:pPr>
                      <a:r>
                        <a:rPr b="0" lang="it-IT" sz="1000" strike="noStrike" u="none">
                          <a:solidFill>
                            <a:srgbClr val="292929"/>
                          </a:solidFill>
                          <a:effectLst/>
                          <a:uFillTx/>
                          <a:latin typeface="Arial"/>
                          <a:ea typeface="DejaVu Sans"/>
                        </a:rPr>
                        <a:t>Bibliotheca Scriptorum Latinorum Medii Recentiorisque Aevi</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r>
              <a:tr h="202680">
                <a:tc>
                  <a:txBody>
                    <a:bodyPr anchor="t">
                      <a:noAutofit/>
                    </a:bodyPr>
                    <a:p>
                      <a:pPr defTabSz="914400">
                        <a:lnSpc>
                          <a:spcPct val="100000"/>
                        </a:lnSpc>
                      </a:pPr>
                      <a:r>
                        <a:rPr b="1" lang="it-IT" sz="1000" strike="noStrike" u="none">
                          <a:solidFill>
                            <a:srgbClr val="292929"/>
                          </a:solidFill>
                          <a:effectLst/>
                          <a:uFillTx/>
                          <a:latin typeface="Arial"/>
                          <a:ea typeface="DejaVu Sans"/>
                        </a:rPr>
                        <a:t>MEM</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tabLst>
                          <a:tab algn="l" pos="0"/>
                        </a:tabLst>
                      </a:pPr>
                      <a:r>
                        <a:rPr b="0" lang="it-IT" sz="1000" strike="noStrike" u="none">
                          <a:solidFill>
                            <a:srgbClr val="292929"/>
                          </a:solidFill>
                          <a:effectLst/>
                          <a:uFillTx/>
                          <a:latin typeface="Arial"/>
                          <a:ea typeface="DejaVu Sans"/>
                        </a:rPr>
                        <a:t>Medioevo musicale</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r h="235800">
                <a:tc>
                  <a:txBody>
                    <a:bodyPr anchor="t">
                      <a:noAutofit/>
                    </a:bodyPr>
                    <a:p>
                      <a:pPr defTabSz="914400">
                        <a:lnSpc>
                          <a:spcPct val="100000"/>
                        </a:lnSpc>
                      </a:pPr>
                      <a:r>
                        <a:rPr b="1" lang="it-IT" sz="1000" strike="noStrike" u="none">
                          <a:solidFill>
                            <a:srgbClr val="292929"/>
                          </a:solidFill>
                          <a:effectLst/>
                          <a:uFillTx/>
                          <a:latin typeface="Arial"/>
                          <a:ea typeface="DejaVu Sans"/>
                        </a:rPr>
                        <a:t>CALMA</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c>
                  <a:txBody>
                    <a:bodyPr anchor="t">
                      <a:noAutofit/>
                    </a:bodyPr>
                    <a:p>
                      <a:pPr defTabSz="914400">
                        <a:lnSpc>
                          <a:spcPct val="100000"/>
                        </a:lnSpc>
                        <a:tabLst>
                          <a:tab algn="l" pos="0"/>
                        </a:tabLst>
                      </a:pPr>
                      <a:r>
                        <a:rPr b="0" lang="it-IT" sz="1000" strike="noStrike" u="none">
                          <a:solidFill>
                            <a:srgbClr val="292929"/>
                          </a:solidFill>
                          <a:effectLst/>
                          <a:uFillTx/>
                          <a:latin typeface="Arial"/>
                          <a:ea typeface="DejaVu Sans"/>
                        </a:rPr>
                        <a:t>Compendium Auctorum Latinorum Medii Aevi</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r>
              <a:tr h="259920">
                <a:tc>
                  <a:txBody>
                    <a:bodyPr anchor="t">
                      <a:noAutofit/>
                    </a:bodyPr>
                    <a:p>
                      <a:pPr defTabSz="914400">
                        <a:lnSpc>
                          <a:spcPct val="100000"/>
                        </a:lnSpc>
                      </a:pPr>
                      <a:r>
                        <a:rPr b="1" lang="it-IT" sz="1000" strike="noStrike" u="none">
                          <a:solidFill>
                            <a:srgbClr val="292929"/>
                          </a:solidFill>
                          <a:effectLst/>
                          <a:uFillTx/>
                          <a:latin typeface="Arial"/>
                          <a:ea typeface="DejaVu Sans"/>
                        </a:rPr>
                        <a:t>OPA</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tabLst>
                          <a:tab algn="l" pos="0"/>
                        </a:tabLst>
                      </a:pPr>
                      <a:r>
                        <a:rPr b="0" lang="it-IT" sz="1000" strike="noStrike" u="none">
                          <a:solidFill>
                            <a:srgbClr val="292929"/>
                          </a:solidFill>
                          <a:effectLst/>
                          <a:uFillTx/>
                          <a:latin typeface="Arial"/>
                          <a:ea typeface="DejaVu Sans"/>
                        </a:rPr>
                        <a:t>Opere perdute e anonime – Universities of Bologna, Salerno e Udine)</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r h="262440">
                <a:tc>
                  <a:txBody>
                    <a:bodyPr anchor="t">
                      <a:noAutofit/>
                    </a:bodyPr>
                    <a:p>
                      <a:pPr defTabSz="914400">
                        <a:lnSpc>
                          <a:spcPct val="100000"/>
                        </a:lnSpc>
                      </a:pPr>
                      <a:r>
                        <a:rPr b="1" lang="en-GB" sz="1000" strike="noStrike" u="none">
                          <a:solidFill>
                            <a:srgbClr val="292929"/>
                          </a:solidFill>
                          <a:effectLst/>
                          <a:uFillTx/>
                          <a:latin typeface="Arial"/>
                          <a:ea typeface="DejaVu Sans"/>
                        </a:rPr>
                        <a:t>CANTICUM</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c>
                  <a:txBody>
                    <a:bodyPr anchor="t">
                      <a:noAutofit/>
                    </a:bodyPr>
                    <a:p>
                      <a:pPr defTabSz="914400">
                        <a:lnSpc>
                          <a:spcPct val="100000"/>
                        </a:lnSpc>
                        <a:tabLst>
                          <a:tab algn="l" pos="0"/>
                        </a:tabLst>
                      </a:pPr>
                      <a:r>
                        <a:rPr b="0" lang="en-US" sz="1000" strike="noStrike" u="none">
                          <a:solidFill>
                            <a:schemeClr val="dk1"/>
                          </a:solidFill>
                          <a:effectLst/>
                          <a:uFillTx/>
                          <a:latin typeface="Arial"/>
                          <a:ea typeface="DejaVu Sans"/>
                        </a:rPr>
                        <a:t>Census of manuscripts containing commentaries on the Song of Songs)</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r>
              <a:tr h="262440">
                <a:tc>
                  <a:txBody>
                    <a:bodyPr anchor="t">
                      <a:noAutofit/>
                    </a:bodyPr>
                    <a:p>
                      <a:pPr defTabSz="914400">
                        <a:lnSpc>
                          <a:spcPct val="100000"/>
                        </a:lnSpc>
                        <a:tabLst>
                          <a:tab algn="l" pos="0"/>
                        </a:tabLst>
                      </a:pPr>
                      <a:r>
                        <a:rPr b="1" lang="en-US" sz="1000" strike="noStrike" u="none">
                          <a:solidFill>
                            <a:schemeClr val="dk1"/>
                          </a:solidFill>
                          <a:effectLst/>
                          <a:uFillTx/>
                          <a:latin typeface="Arial"/>
                          <a:ea typeface="DejaVu Sans"/>
                        </a:rPr>
                        <a:t>RICABIM</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tabLst>
                          <a:tab algn="l" pos="0"/>
                        </a:tabLst>
                      </a:pPr>
                      <a:r>
                        <a:rPr b="0" lang="en-US" sz="1000" strike="noStrike" u="none">
                          <a:solidFill>
                            <a:schemeClr val="dk1"/>
                          </a:solidFill>
                          <a:effectLst/>
                          <a:uFillTx/>
                          <a:latin typeface="Arial"/>
                          <a:ea typeface="DejaVu Sans"/>
                        </a:rPr>
                        <a:t>Repertorio di Inventari e Cataloghi di Biblioteche Medievali</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r h="242280">
                <a:tc>
                  <a:txBody>
                    <a:bodyPr anchor="t">
                      <a:noAutofit/>
                    </a:bodyPr>
                    <a:p>
                      <a:pPr defTabSz="914400">
                        <a:lnSpc>
                          <a:spcPct val="100000"/>
                        </a:lnSpc>
                        <a:tabLst>
                          <a:tab algn="l" pos="0"/>
                        </a:tabLst>
                      </a:pPr>
                      <a:r>
                        <a:rPr b="1" lang="en-US" sz="1000" strike="noStrike" u="none">
                          <a:solidFill>
                            <a:schemeClr val="dk1"/>
                          </a:solidFill>
                          <a:effectLst/>
                          <a:uFillTx/>
                          <a:latin typeface="Arial"/>
                          <a:ea typeface="DejaVu Sans"/>
                        </a:rPr>
                        <a:t>ABC</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c>
                  <a:txBody>
                    <a:bodyPr anchor="t">
                      <a:noAutofit/>
                    </a:bodyPr>
                    <a:p>
                      <a:pPr defTabSz="914400">
                        <a:lnSpc>
                          <a:spcPct val="100000"/>
                        </a:lnSpc>
                        <a:tabLst>
                          <a:tab algn="l" pos="0"/>
                        </a:tabLst>
                      </a:pPr>
                      <a:r>
                        <a:rPr b="0" lang="en-US" sz="1000" strike="noStrike" u="none">
                          <a:solidFill>
                            <a:schemeClr val="dk1"/>
                          </a:solidFill>
                          <a:effectLst/>
                          <a:uFillTx/>
                          <a:latin typeface="Arial"/>
                          <a:ea typeface="DejaVu Sans"/>
                        </a:rPr>
                        <a:t>Antica biblioteca camaldolese</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r>
              <a:tr h="296640">
                <a:tc>
                  <a:txBody>
                    <a:bodyPr anchor="t">
                      <a:noAutofit/>
                    </a:bodyPr>
                    <a:p>
                      <a:pPr defTabSz="914400">
                        <a:lnSpc>
                          <a:spcPct val="100000"/>
                        </a:lnSpc>
                        <a:tabLst>
                          <a:tab algn="l" pos="0"/>
                        </a:tabLst>
                      </a:pPr>
                      <a:r>
                        <a:rPr b="1" lang="en-US" sz="1000" strike="noStrike" u="none">
                          <a:solidFill>
                            <a:schemeClr val="dk1"/>
                          </a:solidFill>
                          <a:effectLst/>
                          <a:uFillTx/>
                          <a:latin typeface="Arial"/>
                          <a:ea typeface="DejaVu Sans"/>
                        </a:rPr>
                        <a:t>ROME</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tabLst>
                          <a:tab algn="l" pos="0"/>
                        </a:tabLst>
                      </a:pPr>
                      <a:r>
                        <a:rPr b="0" lang="en-US" sz="1000" strike="noStrike" u="none">
                          <a:solidFill>
                            <a:schemeClr val="dk1"/>
                          </a:solidFill>
                          <a:effectLst/>
                          <a:uFillTx/>
                          <a:latin typeface="Arial"/>
                          <a:ea typeface="DejaVu Sans"/>
                        </a:rPr>
                        <a:t>Repertorio degli omeliari del medioevo</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r h="252360">
                <a:tc>
                  <a:txBody>
                    <a:bodyPr anchor="t">
                      <a:noAutofit/>
                    </a:bodyPr>
                    <a:p>
                      <a:pPr defTabSz="914400">
                        <a:lnSpc>
                          <a:spcPct val="100000"/>
                        </a:lnSpc>
                        <a:tabLst>
                          <a:tab algn="l" pos="0"/>
                        </a:tabLst>
                      </a:pPr>
                      <a:r>
                        <a:rPr b="1" lang="en-US" sz="1000" strike="noStrike" u="none">
                          <a:solidFill>
                            <a:schemeClr val="dk1"/>
                          </a:solidFill>
                          <a:effectLst/>
                          <a:uFillTx/>
                          <a:latin typeface="Arial"/>
                          <a:ea typeface="DejaVu Sans"/>
                        </a:rPr>
                        <a:t>TeTRA</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c>
                  <a:txBody>
                    <a:bodyPr anchor="t">
                      <a:noAutofit/>
                    </a:bodyPr>
                    <a:p>
                      <a:pPr defTabSz="914400">
                        <a:lnSpc>
                          <a:spcPct val="100000"/>
                        </a:lnSpc>
                        <a:tabLst>
                          <a:tab algn="l" pos="0"/>
                        </a:tabLst>
                      </a:pPr>
                      <a:r>
                        <a:rPr b="0" lang="en-US" sz="1000" strike="noStrike" u="none">
                          <a:solidFill>
                            <a:schemeClr val="dk1"/>
                          </a:solidFill>
                          <a:effectLst/>
                          <a:uFillTx/>
                          <a:latin typeface="Arial"/>
                          <a:ea typeface="DejaVu Sans"/>
                        </a:rPr>
                        <a:t>Medieval Latin Texts and their Transmission</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r>
              <a:tr h="277560">
                <a:tc>
                  <a:txBody>
                    <a:bodyPr anchor="t">
                      <a:noAutofit/>
                    </a:bodyPr>
                    <a:p>
                      <a:pPr defTabSz="914400">
                        <a:lnSpc>
                          <a:spcPct val="100000"/>
                        </a:lnSpc>
                        <a:tabLst>
                          <a:tab algn="l" pos="0"/>
                        </a:tabLst>
                      </a:pPr>
                      <a:r>
                        <a:rPr b="1" lang="en-US" sz="1000" strike="noStrike" u="none">
                          <a:solidFill>
                            <a:schemeClr val="dk1"/>
                          </a:solidFill>
                          <a:effectLst/>
                          <a:uFillTx/>
                          <a:latin typeface="Arial"/>
                          <a:ea typeface="DejaVu Sans"/>
                        </a:rPr>
                        <a:t>TRAMP</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tabLst>
                          <a:tab algn="l" pos="0"/>
                        </a:tabLst>
                      </a:pPr>
                      <a:r>
                        <a:rPr b="0" lang="en-US" sz="1000" strike="noStrike" u="none">
                          <a:solidFill>
                            <a:schemeClr val="dk1"/>
                          </a:solidFill>
                          <a:effectLst/>
                          <a:uFillTx/>
                          <a:latin typeface="Arial"/>
                          <a:ea typeface="DejaVu Sans"/>
                        </a:rPr>
                        <a:t>La trasmissione testuale dei Padri latini tra mondo classico e medievale</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r h="191160">
                <a:tc>
                  <a:txBody>
                    <a:bodyPr anchor="t">
                      <a:noAutofit/>
                    </a:bodyPr>
                    <a:p>
                      <a:pPr defTabSz="914400">
                        <a:lnSpc>
                          <a:spcPct val="100000"/>
                        </a:lnSpc>
                        <a:tabLst>
                          <a:tab algn="l" pos="0"/>
                        </a:tabLst>
                      </a:pPr>
                      <a:r>
                        <a:rPr b="1" lang="en-US" sz="1000" strike="noStrike" u="none">
                          <a:solidFill>
                            <a:schemeClr val="dk1"/>
                          </a:solidFill>
                          <a:effectLst/>
                          <a:uFillTx/>
                          <a:latin typeface="Arial"/>
                          <a:ea typeface="DejaVu Sans"/>
                        </a:rPr>
                        <a:t>MADOC</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c>
                  <a:txBody>
                    <a:bodyPr anchor="t">
                      <a:noAutofit/>
                    </a:bodyPr>
                    <a:p>
                      <a:pPr defTabSz="914400">
                        <a:lnSpc>
                          <a:spcPct val="100000"/>
                        </a:lnSpc>
                        <a:tabLst>
                          <a:tab algn="l" pos="0"/>
                        </a:tabLst>
                      </a:pPr>
                      <a:r>
                        <a:rPr b="0" lang="en-US" sz="1000" strike="noStrike" u="none">
                          <a:solidFill>
                            <a:schemeClr val="dk1"/>
                          </a:solidFill>
                          <a:effectLst/>
                          <a:uFillTx/>
                          <a:latin typeface="Arial"/>
                          <a:ea typeface="DejaVu Sans"/>
                        </a:rPr>
                        <a:t>Manuscripta doctrinalia</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r>
              <a:tr h="441360">
                <a:tc>
                  <a:txBody>
                    <a:bodyPr anchor="t">
                      <a:noAutofit/>
                    </a:bodyPr>
                    <a:p>
                      <a:pPr defTabSz="914400">
                        <a:lnSpc>
                          <a:spcPct val="100000"/>
                        </a:lnSpc>
                        <a:tabLst>
                          <a:tab algn="l" pos="0"/>
                        </a:tabLst>
                      </a:pPr>
                      <a:r>
                        <a:rPr b="1" lang="en-US" sz="1000" strike="noStrike" u="none">
                          <a:solidFill>
                            <a:schemeClr val="dk1"/>
                          </a:solidFill>
                          <a:effectLst/>
                          <a:uFillTx/>
                          <a:latin typeface="Arial"/>
                          <a:ea typeface="DejaVu Sans"/>
                        </a:rPr>
                        <a:t>New_CODEX</a:t>
                      </a:r>
                      <a:endParaRPr b="0" lang="it-IT" sz="1000" strike="noStrike" u="none">
                        <a:solidFill>
                          <a:srgbClr val="000000"/>
                        </a:solidFill>
                        <a:effectLst/>
                        <a:uFillTx/>
                        <a:latin typeface="Arial"/>
                      </a:endParaRPr>
                    </a:p>
                    <a:p>
                      <a:pPr defTabSz="914400">
                        <a:lnSpc>
                          <a:spcPct val="100000"/>
                        </a:lnSpc>
                        <a:tabLst>
                          <a:tab algn="l" pos="0"/>
                        </a:tabLst>
                      </a:pP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pPr>
                      <a:r>
                        <a:rPr b="0" lang="en-US" sz="1000" strike="noStrike" u="none">
                          <a:solidFill>
                            <a:schemeClr val="dk1"/>
                          </a:solidFill>
                          <a:effectLst/>
                          <a:uFillTx/>
                          <a:latin typeface="Arial"/>
                          <a:ea typeface="DejaVu Sans"/>
                        </a:rPr>
                        <a:t>Catalogue of the Medieval manuscripts owned by Tuscan libraries and institutions (except for State libraries)</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r h="441360">
                <a:tc>
                  <a:txBody>
                    <a:bodyPr anchor="t">
                      <a:noAutofit/>
                    </a:bodyPr>
                    <a:p>
                      <a:pPr defTabSz="914400">
                        <a:lnSpc>
                          <a:spcPct val="100000"/>
                        </a:lnSpc>
                      </a:pPr>
                      <a:r>
                        <a:rPr b="1" lang="it-IT" sz="1000" strike="noStrike" u="none">
                          <a:solidFill>
                            <a:srgbClr val="292929"/>
                          </a:solidFill>
                          <a:effectLst/>
                          <a:uFillTx/>
                          <a:latin typeface="Arial"/>
                          <a:ea typeface="DejaVu Sans"/>
                        </a:rPr>
                        <a:t>AdriHum</a:t>
                      </a: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c>
                  <a:txBody>
                    <a:bodyPr anchor="t">
                      <a:noAutofit/>
                    </a:bodyPr>
                    <a:p>
                      <a:pPr defTabSz="914400">
                        <a:lnSpc>
                          <a:spcPct val="100000"/>
                        </a:lnSpc>
                        <a:tabLst>
                          <a:tab algn="l" pos="0"/>
                        </a:tabLst>
                      </a:pPr>
                      <a:r>
                        <a:rPr b="0" lang="it-IT" sz="1000" strike="noStrike" u="none">
                          <a:solidFill>
                            <a:srgbClr val="292929"/>
                          </a:solidFill>
                          <a:effectLst/>
                          <a:uFillTx/>
                          <a:latin typeface="Arial"/>
                          <a:ea typeface="DejaVu Sans"/>
                        </a:rPr>
                        <a:t>Humanistic Cultural Territories across the Sea (University of Macerata): 2024</a:t>
                      </a:r>
                      <a:endParaRPr b="0" lang="it-IT" sz="1000" strike="noStrike" u="none">
                        <a:solidFill>
                          <a:srgbClr val="000000"/>
                        </a:solidFill>
                        <a:effectLst/>
                        <a:uFillTx/>
                        <a:latin typeface="Arial"/>
                      </a:endParaRPr>
                    </a:p>
                    <a:p>
                      <a:pPr defTabSz="914400">
                        <a:lnSpc>
                          <a:spcPct val="100000"/>
                        </a:lnSpc>
                        <a:tabLst>
                          <a:tab algn="l" pos="0"/>
                        </a:tabLst>
                      </a:pPr>
                      <a:endParaRPr b="0" lang="it-IT" sz="1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r>
            </a:tbl>
          </a:graphicData>
        </a:graphic>
      </p:graphicFrame>
      <p:sp>
        <p:nvSpPr>
          <p:cNvPr id="50" name="Rectangle 2"/>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51" name="PlaceHolder 3"/>
          <p:cNvSpPr>
            <a:spLocks noGrp="1"/>
          </p:cNvSpPr>
          <p:nvPr>
            <p:ph type="sldNum" idx="13"/>
          </p:nvPr>
        </p:nvSpPr>
        <p:spPr>
          <a:xfrm>
            <a:off x="6132960" y="6318720"/>
            <a:ext cx="24699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i="1" lang="en-US" sz="1800" strike="noStrike" u="none">
                <a:solidFill>
                  <a:schemeClr val="lt1"/>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r>
              <a:rPr b="0" i="1" lang="en-US" sz="1800" strike="noStrike" u="none">
                <a:solidFill>
                  <a:schemeClr val="lt1"/>
                </a:solidFill>
                <a:effectLst/>
                <a:uFillTx/>
                <a:latin typeface="Arial"/>
                <a:ea typeface="DejaVu Sans"/>
              </a:rPr>
              <a:t>Medioevo latino #</a:t>
            </a:r>
            <a:fld id="{17616B3F-1C1F-4164-BC86-933424013D36}" type="slidenum">
              <a:rPr b="0" i="1" lang="en-US" sz="1800" strike="noStrike" u="none">
                <a:solidFill>
                  <a:schemeClr val="lt1"/>
                </a:solidFill>
                <a:effectLst/>
                <a:uFillTx/>
                <a:latin typeface="Arial"/>
                <a:ea typeface="DejaVu Sans"/>
              </a:rPr>
              <a:t>8</a:t>
            </a:fld>
            <a:endParaRPr b="0" lang="it-IT" sz="1800" strike="noStrike" u="none">
              <a:solidFill>
                <a:srgbClr val="000000"/>
              </a:solidFill>
              <a:effectLst/>
              <a:uFillTx/>
              <a:latin typeface="Times New Roman"/>
            </a:endParaRPr>
          </a:p>
        </p:txBody>
      </p:sp>
      <p:pic>
        <p:nvPicPr>
          <p:cNvPr id="52" name="Picture 7"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pic>
        <p:nvPicPr>
          <p:cNvPr id="53" name="Picture 2" descr="logo"/>
          <p:cNvPicPr/>
          <p:nvPr/>
        </p:nvPicPr>
        <p:blipFill>
          <a:blip r:embed="rId2"/>
          <a:stretch/>
        </p:blipFill>
        <p:spPr>
          <a:xfrm>
            <a:off x="7740000" y="180000"/>
            <a:ext cx="403920" cy="68688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54" name="PlaceHolder 1"/>
          <p:cNvSpPr>
            <a:spLocks noGrp="1"/>
          </p:cNvSpPr>
          <p:nvPr>
            <p:ph type="sldNum" idx="14"/>
          </p:nvPr>
        </p:nvSpPr>
        <p:spPr>
          <a:xfrm>
            <a:off x="6553080" y="6245280"/>
            <a:ext cx="2057760" cy="400320"/>
          </a:xfrm>
          <a:prstGeom prst="rect">
            <a:avLst/>
          </a:prstGeom>
          <a:noFill/>
          <a:ln w="0">
            <a:noFill/>
          </a:ln>
        </p:spPr>
        <p:txBody>
          <a:bodyPr lIns="90000" rIns="90000" tIns="46800" bIns="46800" anchor="t">
            <a:noAutofit/>
          </a:bodyPr>
          <a:lstStyle>
            <a:lvl1pPr indent="0" algn="r" defTabSz="914400">
              <a:lnSpc>
                <a:spcPct val="100000"/>
              </a:lnSpc>
              <a:spcBef>
                <a:spcPts val="139"/>
              </a:spcBef>
              <a:spcAft>
                <a:spcPts val="139"/>
              </a:spcAft>
              <a:buNone/>
              <a:tabLst>
                <a:tab algn="l" pos="0"/>
              </a:tabLst>
              <a:defRPr b="0" lang="en-US" sz="1800" strike="noStrike" u="none">
                <a:solidFill>
                  <a:schemeClr val="accent2"/>
                </a:solidFill>
                <a:effectLst/>
                <a:uFillTx/>
                <a:latin typeface="Arial"/>
                <a:ea typeface="DejaVu Sans"/>
              </a:defRPr>
            </a:lvl1pPr>
          </a:lstStyle>
          <a:p>
            <a:pPr indent="0" algn="r" defTabSz="914400">
              <a:lnSpc>
                <a:spcPct val="100000"/>
              </a:lnSpc>
              <a:spcBef>
                <a:spcPts val="139"/>
              </a:spcBef>
              <a:spcAft>
                <a:spcPts val="139"/>
              </a:spcAft>
              <a:buNone/>
              <a:tabLst>
                <a:tab algn="l" pos="0"/>
              </a:tabLst>
            </a:pPr>
            <a:fld id="{F4E86E3B-4BF6-4FBB-B98B-A24D66F57E7D}" type="slidenum">
              <a:rPr b="0" lang="en-US" sz="1800" strike="noStrike" u="none">
                <a:solidFill>
                  <a:schemeClr val="accent2"/>
                </a:solidFill>
                <a:effectLst/>
                <a:uFillTx/>
                <a:latin typeface="Arial"/>
                <a:ea typeface="DejaVu Sans"/>
              </a:rPr>
              <a:t>8</a:t>
            </a:fld>
            <a:endParaRPr b="0" lang="it-IT" sz="1800" strike="noStrike" u="none">
              <a:solidFill>
                <a:srgbClr val="000000"/>
              </a:solidFill>
              <a:effectLst/>
              <a:uFillTx/>
              <a:latin typeface="Times New Roman"/>
            </a:endParaRPr>
          </a:p>
        </p:txBody>
      </p:sp>
      <p:graphicFrame>
        <p:nvGraphicFramePr>
          <p:cNvPr id="55" name="Table 4"/>
          <p:cNvGraphicFramePr/>
          <p:nvPr/>
        </p:nvGraphicFramePr>
        <p:xfrm>
          <a:off x="1204200" y="1522080"/>
          <a:ext cx="6834960" cy="3328200"/>
        </p:xfrm>
        <a:graphic>
          <a:graphicData uri="http://schemas.openxmlformats.org/drawingml/2006/table">
            <a:tbl>
              <a:tblPr/>
              <a:tblGrid>
                <a:gridCol w="2155320"/>
                <a:gridCol w="4680000"/>
              </a:tblGrid>
              <a:tr h="370800">
                <a:tc gridSpan="2">
                  <a:txBody>
                    <a:bodyPr anchor="t">
                      <a:noAutofit/>
                    </a:bodyPr>
                    <a:p>
                      <a:pPr defTabSz="914400">
                        <a:lnSpc>
                          <a:spcPct val="100000"/>
                        </a:lnSpc>
                      </a:pPr>
                      <a:r>
                        <a:rPr b="1" lang="en-US" sz="1400" strike="noStrike" u="none">
                          <a:solidFill>
                            <a:schemeClr val="lt1"/>
                          </a:solidFill>
                          <a:effectLst/>
                          <a:uFillTx/>
                          <a:latin typeface="Arial"/>
                          <a:ea typeface="DejaVu Sans"/>
                        </a:rPr>
                        <a:t>Romance DB</a:t>
                      </a:r>
                      <a:endParaRPr b="0" lang="it-IT" sz="1400" strike="noStrike" u="none">
                        <a:solidFill>
                          <a:srgbClr val="ffffff"/>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2"/>
                    </a:solidFill>
                  </a:tcPr>
                </a:tc>
                <a:tc hMerge="1">
                  <a:txBody>
                    <a:bodyPr lIns="90000" rIns="90000" tIns="45000" bIns="45000" anchor="t">
                      <a:noAutofit/>
                    </a:bodyPr>
                    <a:p>
                      <a:endParaRPr b="0" lang="it-IT" sz="1800" strike="noStrike" u="none">
                        <a:solidFill>
                          <a:srgbClr val="000000"/>
                        </a:solidFill>
                        <a:effectLst/>
                        <a:uFillTx/>
                        <a:latin typeface="Arial"/>
                      </a:endParaRPr>
                    </a:p>
                  </a:txBody>
                  <a:tcPr anchor="t" marL="90000" marR="90000">
                    <a:lnL>
                      <a:noFill/>
                    </a:lnL>
                    <a:lnR>
                      <a:noFill/>
                    </a:lnR>
                    <a:lnT>
                      <a:noFill/>
                    </a:lnT>
                    <a:lnB>
                      <a:noFill/>
                    </a:lnB>
                    <a:solidFill>
                      <a:srgbClr val="729fcf"/>
                    </a:solidFill>
                  </a:tcPr>
                </a:tc>
              </a:tr>
              <a:tr h="370800">
                <a:tc>
                  <a:txBody>
                    <a:bodyPr anchor="t">
                      <a:noAutofit/>
                    </a:bodyPr>
                    <a:p>
                      <a:pPr defTabSz="914400">
                        <a:lnSpc>
                          <a:spcPct val="100000"/>
                        </a:lnSpc>
                      </a:pPr>
                      <a:r>
                        <a:rPr b="1" lang="it-IT" sz="1400" strike="noStrike" u="none">
                          <a:solidFill>
                            <a:srgbClr val="292929"/>
                          </a:solidFill>
                          <a:effectLst/>
                          <a:uFillTx/>
                          <a:latin typeface="Arial"/>
                          <a:ea typeface="DejaVu Sans"/>
                        </a:rPr>
                        <a:t>LIO</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pPr>
                      <a:r>
                        <a:rPr b="0" lang="it-IT" sz="1400" strike="noStrike" u="none">
                          <a:solidFill>
                            <a:srgbClr val="292929"/>
                          </a:solidFill>
                          <a:effectLst/>
                          <a:uFillTx/>
                          <a:latin typeface="Arial"/>
                          <a:ea typeface="DejaVu Sans"/>
                        </a:rPr>
                        <a:t>Lirica Italiana delle Origini</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r h="370800">
                <a:tc>
                  <a:txBody>
                    <a:bodyPr anchor="t">
                      <a:noAutofit/>
                    </a:bodyPr>
                    <a:p>
                      <a:pPr defTabSz="914400">
                        <a:lnSpc>
                          <a:spcPct val="100000"/>
                        </a:lnSpc>
                      </a:pPr>
                      <a:r>
                        <a:rPr b="1" lang="it-IT" sz="1400" strike="noStrike" u="none">
                          <a:solidFill>
                            <a:srgbClr val="292929"/>
                          </a:solidFill>
                          <a:effectLst/>
                          <a:uFillTx/>
                          <a:latin typeface="Arial"/>
                          <a:ea typeface="DejaVu Sans"/>
                        </a:rPr>
                        <a:t>BAI</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c>
                  <a:txBody>
                    <a:bodyPr anchor="t">
                      <a:noAutofit/>
                    </a:bodyPr>
                    <a:p>
                      <a:pPr defTabSz="914400">
                        <a:lnSpc>
                          <a:spcPct val="100000"/>
                        </a:lnSpc>
                      </a:pPr>
                      <a:r>
                        <a:rPr b="0" lang="it-IT" sz="1400" strike="noStrike" u="none">
                          <a:solidFill>
                            <a:srgbClr val="292929"/>
                          </a:solidFill>
                          <a:effectLst/>
                          <a:uFillTx/>
                          <a:latin typeface="Arial"/>
                          <a:ea typeface="DejaVu Sans"/>
                        </a:rPr>
                        <a:t>Biblioteca Agiografica Italiana</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r>
              <a:tr h="370800">
                <a:tc>
                  <a:txBody>
                    <a:bodyPr anchor="t">
                      <a:noAutofit/>
                    </a:bodyPr>
                    <a:p>
                      <a:pPr defTabSz="914400">
                        <a:lnSpc>
                          <a:spcPct val="100000"/>
                        </a:lnSpc>
                      </a:pPr>
                      <a:r>
                        <a:rPr b="1" lang="it-IT" sz="1400" strike="noStrike" u="none">
                          <a:solidFill>
                            <a:srgbClr val="292929"/>
                          </a:solidFill>
                          <a:effectLst/>
                          <a:uFillTx/>
                          <a:latin typeface="Arial"/>
                          <a:ea typeface="DejaVu Sans"/>
                        </a:rPr>
                        <a:t>MAFRA</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pPr>
                      <a:r>
                        <a:rPr b="0" lang="it-IT" sz="1400" strike="noStrike" u="none">
                          <a:solidFill>
                            <a:srgbClr val="292929"/>
                          </a:solidFill>
                          <a:effectLst/>
                          <a:uFillTx/>
                          <a:latin typeface="Arial"/>
                          <a:ea typeface="DejaVu Sans"/>
                        </a:rPr>
                        <a:t>Repertorio dei manoscritti gallo-romanzi esemplati in Italia</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r h="370800">
                <a:tc>
                  <a:txBody>
                    <a:bodyPr anchor="t">
                      <a:noAutofit/>
                    </a:bodyPr>
                    <a:p>
                      <a:pPr defTabSz="914400">
                        <a:lnSpc>
                          <a:spcPct val="100000"/>
                        </a:lnSpc>
                      </a:pPr>
                      <a:r>
                        <a:rPr b="1" lang="it-IT" sz="1400" strike="noStrike" u="none">
                          <a:solidFill>
                            <a:srgbClr val="292929"/>
                          </a:solidFill>
                          <a:effectLst/>
                          <a:uFillTx/>
                          <a:latin typeface="Arial"/>
                          <a:ea typeface="DejaVu Sans"/>
                        </a:rPr>
                        <a:t>TECOLM</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c>
                  <a:txBody>
                    <a:bodyPr anchor="t">
                      <a:noAutofit/>
                    </a:bodyPr>
                    <a:p>
                      <a:pPr defTabSz="914400">
                        <a:lnSpc>
                          <a:spcPct val="100000"/>
                        </a:lnSpc>
                      </a:pPr>
                      <a:r>
                        <a:rPr b="0" lang="it-IT" sz="1400" strike="noStrike" u="none">
                          <a:solidFill>
                            <a:srgbClr val="292929"/>
                          </a:solidFill>
                          <a:effectLst/>
                          <a:uFillTx/>
                          <a:latin typeface="Arial"/>
                          <a:ea typeface="DejaVu Sans"/>
                        </a:rPr>
                        <a:t>Testi e codici della Lombardia medievale</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r>
              <a:tr h="370800">
                <a:tc>
                  <a:txBody>
                    <a:bodyPr anchor="t">
                      <a:noAutofit/>
                    </a:bodyPr>
                    <a:p>
                      <a:pPr defTabSz="914400">
                        <a:lnSpc>
                          <a:spcPct val="100000"/>
                        </a:lnSpc>
                      </a:pPr>
                      <a:r>
                        <a:rPr b="1" lang="it-IT" sz="1400" strike="noStrike" u="none">
                          <a:solidFill>
                            <a:srgbClr val="292929"/>
                          </a:solidFill>
                          <a:effectLst/>
                          <a:uFillTx/>
                          <a:latin typeface="Arial"/>
                          <a:ea typeface="DejaVu Sans"/>
                        </a:rPr>
                        <a:t>TRALIRO</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pPr>
                      <a:r>
                        <a:rPr b="0" lang="it-IT" sz="1400" strike="noStrike" u="none">
                          <a:solidFill>
                            <a:srgbClr val="292929"/>
                          </a:solidFill>
                          <a:effectLst/>
                          <a:uFillTx/>
                          <a:latin typeface="Arial"/>
                          <a:ea typeface="DejaVu Sans"/>
                        </a:rPr>
                        <a:t>Repertorio ipertestuale della tradizione lirica romanza delle Origini</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r h="370800">
                <a:tc>
                  <a:txBody>
                    <a:bodyPr anchor="t">
                      <a:noAutofit/>
                    </a:bodyPr>
                    <a:p>
                      <a:pPr defTabSz="914400">
                        <a:lnSpc>
                          <a:spcPct val="100000"/>
                        </a:lnSpc>
                      </a:pPr>
                      <a:r>
                        <a:rPr b="1" lang="it-IT" sz="1400" strike="noStrike" u="none">
                          <a:solidFill>
                            <a:srgbClr val="292929"/>
                          </a:solidFill>
                          <a:effectLst/>
                          <a:uFillTx/>
                          <a:latin typeface="Arial"/>
                          <a:ea typeface="DejaVu Sans"/>
                        </a:rPr>
                        <a:t>ArsNova</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c>
                  <a:txBody>
                    <a:bodyPr anchor="t">
                      <a:noAutofit/>
                    </a:bodyPr>
                    <a:p>
                      <a:pPr defTabSz="914400">
                        <a:lnSpc>
                          <a:spcPct val="100000"/>
                        </a:lnSpc>
                      </a:pPr>
                      <a:r>
                        <a:rPr b="0" lang="it-IT" sz="1400" strike="noStrike" u="none">
                          <a:solidFill>
                            <a:srgbClr val="292929"/>
                          </a:solidFill>
                          <a:effectLst/>
                          <a:uFillTx/>
                          <a:latin typeface="Arial"/>
                          <a:ea typeface="DejaVu Sans"/>
                        </a:rPr>
                        <a:t>ERC Advanced Grant: European Ars Nova. Multilingual Poetry and Polyphonic Song in the Late Middle Ages</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20000"/>
                      </a:schemeClr>
                    </a:solidFill>
                  </a:tcPr>
                </a:tc>
              </a:tr>
              <a:tr h="370800">
                <a:tc>
                  <a:txBody>
                    <a:bodyPr anchor="t">
                      <a:noAutofit/>
                    </a:bodyPr>
                    <a:p>
                      <a:pPr defTabSz="914400">
                        <a:lnSpc>
                          <a:spcPct val="100000"/>
                        </a:lnSpc>
                      </a:pPr>
                      <a:r>
                        <a:rPr b="1" lang="it-IT" sz="1400" strike="noStrike" u="none">
                          <a:solidFill>
                            <a:srgbClr val="292929"/>
                          </a:solidFill>
                          <a:effectLst/>
                          <a:uFillTx/>
                          <a:latin typeface="Arial"/>
                          <a:ea typeface="DejaVu Sans"/>
                        </a:rPr>
                        <a:t>EMAF 15-16 </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c>
                  <a:txBody>
                    <a:bodyPr anchor="t">
                      <a:noAutofit/>
                    </a:bodyPr>
                    <a:p>
                      <a:pPr defTabSz="914400">
                        <a:lnSpc>
                          <a:spcPct val="100000"/>
                        </a:lnSpc>
                      </a:pPr>
                      <a:r>
                        <a:rPr b="0" lang="it-IT" sz="1400" strike="noStrike" u="none">
                          <a:solidFill>
                            <a:srgbClr val="292929"/>
                          </a:solidFill>
                          <a:effectLst/>
                          <a:uFillTx/>
                          <a:latin typeface="Arial"/>
                          <a:ea typeface="DejaVu Sans"/>
                        </a:rPr>
                        <a:t>Éditer le Moyen-Âge français aux XVe-XVIe siècles</a:t>
                      </a:r>
                      <a:endParaRPr b="0" lang="it-IT" sz="14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tint val="40000"/>
                      </a:schemeClr>
                    </a:solidFill>
                  </a:tcPr>
                </a:tc>
              </a:tr>
            </a:tbl>
          </a:graphicData>
        </a:graphic>
      </p:graphicFrame>
      <p:sp>
        <p:nvSpPr>
          <p:cNvPr id="56" name="Rectangle 1"/>
          <p:cNvSpPr/>
          <p:nvPr/>
        </p:nvSpPr>
        <p:spPr>
          <a:xfrm>
            <a:off x="0" y="6180840"/>
            <a:ext cx="9142560" cy="675720"/>
          </a:xfrm>
          <a:prstGeom prst="rect">
            <a:avLst/>
          </a:prstGeom>
          <a:solidFill>
            <a:srgbClr val="0369a3"/>
          </a:solidFill>
          <a:ln>
            <a:noFill/>
          </a:ln>
        </p:spPr>
        <p:style>
          <a:lnRef idx="2">
            <a:schemeClr val="accent2">
              <a:shade val="15000"/>
            </a:schemeClr>
          </a:lnRef>
          <a:fillRef idx="1">
            <a:schemeClr val="accent2"/>
          </a:fillRef>
          <a:effectRef idx="0">
            <a:schemeClr val="accent2"/>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Arial"/>
              <a:ea typeface="DejaVu Sans"/>
            </a:endParaRPr>
          </a:p>
        </p:txBody>
      </p:sp>
      <p:sp>
        <p:nvSpPr>
          <p:cNvPr id="57" name="Slide Number Placeholder 2"/>
          <p:cNvSpPr/>
          <p:nvPr/>
        </p:nvSpPr>
        <p:spPr>
          <a:xfrm>
            <a:off x="6132960" y="6318720"/>
            <a:ext cx="2469960" cy="400320"/>
          </a:xfrm>
          <a:prstGeom prst="rect">
            <a:avLst/>
          </a:prstGeom>
          <a:noFill/>
          <a:ln w="0">
            <a:noFill/>
          </a:ln>
        </p:spPr>
        <p:style>
          <a:lnRef idx="0"/>
          <a:fillRef idx="0"/>
          <a:effectRef idx="0"/>
          <a:fontRef idx="minor"/>
        </p:style>
        <p:txBody>
          <a:bodyPr lIns="90000" rIns="90000" tIns="46800" bIns="46800" anchor="t">
            <a:noAutofit/>
          </a:bodyPr>
          <a:p>
            <a:pPr algn="r" defTabSz="914400">
              <a:lnSpc>
                <a:spcPct val="100000"/>
              </a:lnSpc>
              <a:spcBef>
                <a:spcPts val="139"/>
              </a:spcBef>
              <a:spcAft>
                <a:spcPts val="139"/>
              </a:spcAft>
              <a:tabLst>
                <a:tab algn="l" pos="0"/>
              </a:tabLst>
            </a:pPr>
            <a:r>
              <a:rPr b="0" i="1" lang="en-US" sz="1800" strike="noStrike" u="none">
                <a:solidFill>
                  <a:schemeClr val="lt1"/>
                </a:solidFill>
                <a:effectLst/>
                <a:uFillTx/>
                <a:latin typeface="Arial"/>
                <a:ea typeface="DejaVu Sans"/>
              </a:rPr>
              <a:t>Medioevo latino</a:t>
            </a:r>
            <a:r>
              <a:rPr b="0" lang="en-US" sz="1800" strike="noStrike" u="none">
                <a:solidFill>
                  <a:schemeClr val="lt1"/>
                </a:solidFill>
                <a:effectLst/>
                <a:uFillTx/>
                <a:latin typeface="Arial"/>
                <a:ea typeface="DejaVu Sans"/>
              </a:rPr>
              <a:t> #</a:t>
            </a:r>
            <a:fld id="{3F15589F-F11E-46EB-A24D-F02E28120630}" type="slidenum">
              <a:rPr b="0" lang="en-US" sz="1800" strike="noStrike" u="none">
                <a:solidFill>
                  <a:schemeClr val="lt1"/>
                </a:solidFill>
                <a:effectLst/>
                <a:uFillTx/>
                <a:latin typeface="Arial"/>
                <a:ea typeface="DejaVu Sans"/>
              </a:rPr>
              <a:t>&lt;numero&gt;</a:t>
            </a:fld>
            <a:endParaRPr b="0" lang="it-IT" sz="1800" strike="noStrike" u="none">
              <a:solidFill>
                <a:srgbClr val="000000"/>
              </a:solidFill>
              <a:effectLst/>
              <a:uFillTx/>
              <a:latin typeface="Arial"/>
            </a:endParaRPr>
          </a:p>
        </p:txBody>
      </p:sp>
      <p:pic>
        <p:nvPicPr>
          <p:cNvPr id="58" name="Picture 6" descr="A circular object with a drawing of a monkey&#10;&#10;AI-generated content may be incorrect."/>
          <p:cNvPicPr/>
          <p:nvPr/>
        </p:nvPicPr>
        <p:blipFill>
          <a:blip r:embed="rId1"/>
          <a:stretch/>
        </p:blipFill>
        <p:spPr>
          <a:xfrm>
            <a:off x="468360" y="6244200"/>
            <a:ext cx="555480" cy="549000"/>
          </a:xfrm>
          <a:prstGeom prst="rect">
            <a:avLst/>
          </a:prstGeom>
          <a:noFill/>
          <a:ln w="0">
            <a:noFill/>
          </a:ln>
        </p:spPr>
      </p:pic>
      <p:sp>
        <p:nvSpPr>
          <p:cNvPr id="59" name="PlaceHolder 1"/>
          <p:cNvSpPr/>
          <p:nvPr/>
        </p:nvSpPr>
        <p:spPr>
          <a:xfrm>
            <a:off x="1353960" y="36720"/>
            <a:ext cx="6715080" cy="862200"/>
          </a:xfrm>
          <a:prstGeom prst="rect">
            <a:avLst/>
          </a:prstGeom>
          <a:noFill/>
          <a:ln w="0">
            <a:noFill/>
          </a:ln>
        </p:spPr>
        <p:style>
          <a:lnRef idx="0"/>
          <a:fillRef idx="0"/>
          <a:effectRef idx="0"/>
          <a:fontRef idx="minor"/>
        </p:style>
        <p:txBody>
          <a:bodyPr lIns="90000" rIns="90000" tIns="46800" bIns="46800" anchor="ctr">
            <a:noAutofit/>
          </a:bodyPr>
          <a:p>
            <a:pPr defTabSz="914400">
              <a:lnSpc>
                <a:spcPct val="100000"/>
              </a:lnSpc>
              <a:spcBef>
                <a:spcPts val="139"/>
              </a:spcBef>
              <a:spcAft>
                <a:spcPts val="139"/>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it-IT" sz="2000" strike="noStrike" u="none">
                <a:solidFill>
                  <a:srgbClr val="333399"/>
                </a:solidFill>
                <a:effectLst/>
                <a:uFillTx/>
                <a:latin typeface="Arial"/>
                <a:ea typeface="DejaVu Sans"/>
              </a:rPr>
              <a:t>Archivio integrato per il medioevo </a:t>
            </a:r>
            <a:br>
              <a:rPr sz="2000"/>
            </a:br>
            <a:r>
              <a:rPr b="1" lang="en-GB" sz="2000" strike="noStrike" u="none">
                <a:solidFill>
                  <a:srgbClr val="333399"/>
                </a:solidFill>
                <a:effectLst/>
                <a:uFillTx/>
                <a:latin typeface="Arial"/>
                <a:ea typeface="DejaVu Sans"/>
              </a:rPr>
              <a:t>Integrated archive for the Middle Ages (AIM)</a:t>
            </a:r>
            <a:endParaRPr b="0" lang="it-IT" sz="2000" strike="noStrike" u="none">
              <a:solidFill>
                <a:srgbClr val="000000"/>
              </a:solidFill>
              <a:effectLst/>
              <a:uFillTx/>
              <a:latin typeface="Arial"/>
            </a:endParaRPr>
          </a:p>
        </p:txBody>
      </p:sp>
      <p:pic>
        <p:nvPicPr>
          <p:cNvPr id="60" name="Picture 2" descr="logo"/>
          <p:cNvPicPr/>
          <p:nvPr/>
        </p:nvPicPr>
        <p:blipFill>
          <a:blip r:embed="rId2"/>
          <a:stretch/>
        </p:blipFill>
        <p:spPr>
          <a:xfrm>
            <a:off x="7655040" y="180000"/>
            <a:ext cx="403920" cy="68688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2010</TotalTime>
  <Application>LibreOffice/25.2.6.2$Windows_X86_64 LibreOffice_project/729c5bfe710f5eb71ed3bbde9e06a6065e9c6c5d</Application>
  <AppVersion>15.0000</AppVersion>
  <Words>2255</Words>
  <Paragraphs>158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2012-09-15T17:15:11Z</dcterms:created>
  <dc:creator>Lucia Pinelli</dc:creator>
  <dc:description/>
  <dc:language>it-IT</dc:language>
  <cp:lastModifiedBy/>
  <dcterms:modified xsi:type="dcterms:W3CDTF">2025-10-24T13:24:41Z</dcterms:modified>
  <cp:revision>151</cp:revision>
  <dc:subject/>
  <dc:title>TRAINING SCHOOL NEW TECHNOLOGIES, DATABASES AND REPERTORIES FOR MEDIEVAL STUDIES (XVI CORSO INTERNAZIONALE DI FORMAZIONE BIBLIOGRAFICA - Medioevo latino. Metodologie e tecniche bibliografiche) Firenze, Certosa del Galluzzo 24 - 29 settembre 2012</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18</vt:i4>
  </property>
  <property fmtid="{D5CDD505-2E9C-101B-9397-08002B2CF9AE}" pid="3" name="PresentationFormat">
    <vt:lpwstr>On-screen Show (4:3)</vt:lpwstr>
  </property>
  <property fmtid="{D5CDD505-2E9C-101B-9397-08002B2CF9AE}" pid="4" name="Slides">
    <vt:i4>18</vt:i4>
  </property>
</Properties>
</file>